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50"/>
  </p:notesMasterIdLst>
  <p:handoutMasterIdLst>
    <p:handoutMasterId r:id="rId51"/>
  </p:handoutMasterIdLst>
  <p:sldIdLst>
    <p:sldId id="501" r:id="rId2"/>
    <p:sldId id="269" r:id="rId3"/>
    <p:sldId id="516" r:id="rId4"/>
    <p:sldId id="517" r:id="rId5"/>
    <p:sldId id="518" r:id="rId6"/>
    <p:sldId id="519" r:id="rId7"/>
    <p:sldId id="520" r:id="rId8"/>
    <p:sldId id="521" r:id="rId9"/>
    <p:sldId id="522" r:id="rId10"/>
    <p:sldId id="523" r:id="rId11"/>
    <p:sldId id="524" r:id="rId12"/>
    <p:sldId id="525" r:id="rId13"/>
    <p:sldId id="526" r:id="rId14"/>
    <p:sldId id="527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35" r:id="rId23"/>
    <p:sldId id="536" r:id="rId24"/>
    <p:sldId id="537" r:id="rId25"/>
    <p:sldId id="538" r:id="rId26"/>
    <p:sldId id="539" r:id="rId27"/>
    <p:sldId id="540" r:id="rId28"/>
    <p:sldId id="541" r:id="rId29"/>
    <p:sldId id="542" r:id="rId30"/>
    <p:sldId id="514" r:id="rId31"/>
    <p:sldId id="576" r:id="rId32"/>
    <p:sldId id="544" r:id="rId33"/>
    <p:sldId id="545" r:id="rId34"/>
    <p:sldId id="552" r:id="rId35"/>
    <p:sldId id="553" r:id="rId36"/>
    <p:sldId id="554" r:id="rId37"/>
    <p:sldId id="558" r:id="rId38"/>
    <p:sldId id="559" r:id="rId39"/>
    <p:sldId id="560" r:id="rId40"/>
    <p:sldId id="561" r:id="rId41"/>
    <p:sldId id="562" r:id="rId42"/>
    <p:sldId id="563" r:id="rId43"/>
    <p:sldId id="564" r:id="rId44"/>
    <p:sldId id="571" r:id="rId45"/>
    <p:sldId id="572" r:id="rId46"/>
    <p:sldId id="573" r:id="rId47"/>
    <p:sldId id="574" r:id="rId48"/>
    <p:sldId id="575" r:id="rId49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43">
          <p15:clr>
            <a:srgbClr val="A4A3A4"/>
          </p15:clr>
        </p15:guide>
        <p15:guide id="3" pos="3248">
          <p15:clr>
            <a:srgbClr val="A4A3A4"/>
          </p15:clr>
        </p15:guide>
        <p15:guide id="4" pos="143">
          <p15:clr>
            <a:srgbClr val="A4A3A4"/>
          </p15:clr>
        </p15:guide>
        <p15:guide id="5" pos="6068">
          <p15:clr>
            <a:srgbClr val="A4A3A4"/>
          </p15:clr>
        </p15:guide>
        <p15:guide id="6" orient="horz" pos="1117">
          <p15:clr>
            <a:srgbClr val="A4A3A4"/>
          </p15:clr>
        </p15:guide>
        <p15:guide id="7" orient="horz" pos="4167">
          <p15:clr>
            <a:srgbClr val="A4A3A4"/>
          </p15:clr>
        </p15:guide>
        <p15:guide id="8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8EC"/>
    <a:srgbClr val="FEF6B8"/>
    <a:srgbClr val="F8A9A9"/>
    <a:srgbClr val="D0F3AD"/>
    <a:srgbClr val="E0D1DB"/>
    <a:srgbClr val="D5E8DD"/>
    <a:srgbClr val="FDE0C2"/>
    <a:srgbClr val="F1F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9" autoAdjust="0"/>
    <p:restoredTop sz="87722" autoAdjust="0"/>
  </p:normalViewPr>
  <p:slideViewPr>
    <p:cSldViewPr>
      <p:cViewPr varScale="1">
        <p:scale>
          <a:sx n="75" d="100"/>
          <a:sy n="75" d="100"/>
        </p:scale>
        <p:origin x="870" y="60"/>
      </p:cViewPr>
      <p:guideLst>
        <p:guide orient="horz" pos="2160"/>
        <p:guide orient="horz" pos="1143"/>
        <p:guide pos="3248"/>
        <p:guide pos="143"/>
        <p:guide pos="6068"/>
        <p:guide orient="horz" pos="1117"/>
        <p:guide orient="horz" pos="4167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0"/>
    </p:cViewPr>
  </p:sorterViewPr>
  <p:notesViewPr>
    <p:cSldViewPr>
      <p:cViewPr varScale="1">
        <p:scale>
          <a:sx n="80" d="100"/>
          <a:sy n="80" d="100"/>
        </p:scale>
        <p:origin x="-4046" y="-96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CE032-ED07-4139-9220-BFAAF10FFB30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2017-03-04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F537A-B899-4629-94FD-F7A90AEBB56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512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87271AE6-D0B1-AA47-88FE-716E07697481}" type="datetime1">
              <a:rPr lang="ko-KR" altLang="en-US"/>
              <a:pPr>
                <a:defRPr/>
              </a:pPr>
              <a:t>2017-03-04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B3B64855-A6CE-B943-8FEC-1FFE2BF2799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4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9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0181" indent="-170181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8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0181" indent="-170181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2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0181" indent="-170181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85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0" y="0"/>
            <a:ext cx="9632950" cy="83671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42534"/>
            <a:ext cx="781050" cy="2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973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2486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62885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8347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15368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99263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83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0" y="0"/>
            <a:ext cx="9632950" cy="83671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227013" y="1814513"/>
            <a:ext cx="9405937" cy="463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63" y="6572250"/>
            <a:ext cx="781050" cy="2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69304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87534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97331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3069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3121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8734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24625"/>
            <a:ext cx="781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24625"/>
            <a:ext cx="781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5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4715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8851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103" y="452718"/>
            <a:ext cx="7643328" cy="140053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675" y="2052925"/>
            <a:ext cx="7270959" cy="41954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160847" y="1819244"/>
            <a:ext cx="990599" cy="247714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13605" y="3253844"/>
            <a:ext cx="3859795" cy="24771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634" y="295737"/>
            <a:ext cx="681214" cy="767687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2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241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348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032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7114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4044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4673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3887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9993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548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7890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7492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9772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0718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8619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4107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8959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0319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9874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92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9467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6178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51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9928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8017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73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3636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8481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8295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91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1574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8157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2520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6224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1599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3144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9242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6283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15746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18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6397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7721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0107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3838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951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56859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6131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5597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984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362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3651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5762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374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8957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0833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47587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68771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6777" y="6627638"/>
            <a:ext cx="555625" cy="182563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B7341D-8433-4B16-A513-80A448898E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56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2" r:id="rId3"/>
    <p:sldLayoutId id="2147483695" r:id="rId4"/>
    <p:sldLayoutId id="2147483696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4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3" r:id="rId32"/>
    <p:sldLayoutId id="2147483744" r:id="rId33"/>
    <p:sldLayoutId id="2147483745" r:id="rId34"/>
    <p:sldLayoutId id="2147483746" r:id="rId35"/>
    <p:sldLayoutId id="2147483747" r:id="rId36"/>
    <p:sldLayoutId id="2147483748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6" r:id="rId45"/>
    <p:sldLayoutId id="2147483757" r:id="rId46"/>
    <p:sldLayoutId id="2147483758" r:id="rId47"/>
    <p:sldLayoutId id="2147483759" r:id="rId48"/>
    <p:sldLayoutId id="2147483760" r:id="rId49"/>
    <p:sldLayoutId id="2147483761" r:id="rId50"/>
    <p:sldLayoutId id="2147483762" r:id="rId51"/>
    <p:sldLayoutId id="2147483763" r:id="rId52"/>
    <p:sldLayoutId id="2147483764" r:id="rId53"/>
    <p:sldLayoutId id="2147483765" r:id="rId54"/>
    <p:sldLayoutId id="2147483766" r:id="rId55"/>
    <p:sldLayoutId id="2147483767" r:id="rId56"/>
    <p:sldLayoutId id="2147483768" r:id="rId57"/>
    <p:sldLayoutId id="2147483769" r:id="rId58"/>
    <p:sldLayoutId id="2147483770" r:id="rId59"/>
    <p:sldLayoutId id="2147483771" r:id="rId60"/>
    <p:sldLayoutId id="2147483772" r:id="rId61"/>
    <p:sldLayoutId id="2147483773" r:id="rId62"/>
    <p:sldLayoutId id="2147483774" r:id="rId63"/>
    <p:sldLayoutId id="2147483775" r:id="rId64"/>
    <p:sldLayoutId id="2147483776" r:id="rId65"/>
    <p:sldLayoutId id="2147483777" r:id="rId66"/>
    <p:sldLayoutId id="2147483778" r:id="rId67"/>
    <p:sldLayoutId id="2147483779" r:id="rId68"/>
    <p:sldLayoutId id="2147483780" r:id="rId69"/>
    <p:sldLayoutId id="2147483781" r:id="rId70"/>
    <p:sldLayoutId id="2147483782" r:id="rId71"/>
    <p:sldLayoutId id="2147483783" r:id="rId72"/>
    <p:sldLayoutId id="2147483784" r:id="rId73"/>
    <p:sldLayoutId id="2147483785" r:id="rId74"/>
    <p:sldLayoutId id="2147483786" r:id="rId75"/>
    <p:sldLayoutId id="2147483787" r:id="rId76"/>
    <p:sldLayoutId id="2147483788" r:id="rId77"/>
    <p:sldLayoutId id="2147483789" r:id="rId78"/>
    <p:sldLayoutId id="2147483790" r:id="rId79"/>
    <p:sldLayoutId id="2147483791" r:id="rId80"/>
    <p:sldLayoutId id="2147483792" r:id="rId81"/>
    <p:sldLayoutId id="2147483793" r:id="rId82"/>
    <p:sldLayoutId id="2147483794" r:id="rId83"/>
    <p:sldLayoutId id="2147483795" r:id="rId84"/>
    <p:sldLayoutId id="2147483796" r:id="rId85"/>
    <p:sldLayoutId id="2147483797" r:id="rId86"/>
    <p:sldLayoutId id="2147483798" r:id="rId8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1600" kern="1200" dirty="0">
          <a:solidFill>
            <a:srgbClr val="000000"/>
          </a:solidFill>
          <a:latin typeface="Arial" pitchFamily="34" charset="0"/>
          <a:ea typeface="HY헤드라인M" pitchFamily="18" charset="-127"/>
          <a:cs typeface="HY헤드라인M" pitchFamily="18" charset="-128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9pPr>
    </p:titleStyle>
    <p:bodyStyle>
      <a:lvl1pPr marL="1651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Wingdings" charset="2"/>
        <a:buChar char="§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1pPr>
      <a:lvl2pPr marL="3429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2pPr>
      <a:lvl3pPr marL="5334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•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3pPr>
      <a:lvl4pPr marL="7366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4pPr>
      <a:lvl5pPr marL="901700" indent="-1270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»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jpeg"/><Relationship Id="rId2" Type="http://schemas.openxmlformats.org/officeDocument/2006/relationships/tags" Target="../tags/tag2.xml"/><Relationship Id="rId16" Type="http://schemas.openxmlformats.org/officeDocument/2006/relationships/image" Target="../media/image12.png"/><Relationship Id="rId20" Type="http://schemas.openxmlformats.org/officeDocument/2006/relationships/image" Target="../media/image15.gif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microsoft.com/office/2007/relationships/hdphoto" Target="../media/hdphoto1.wdp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5.xml"/><Relationship Id="rId16" Type="http://schemas.openxmlformats.org/officeDocument/2006/relationships/image" Target="../media/image13.jpeg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8.xml"/><Relationship Id="rId16" Type="http://schemas.openxmlformats.org/officeDocument/2006/relationships/image" Target="../media/image13.jpeg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37184" y="2673003"/>
            <a:ext cx="7391400" cy="830997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</a:pPr>
            <a:r>
              <a:rPr lang="en-US" altLang="ko-KR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QGIS </a:t>
            </a:r>
            <a:r>
              <a:rPr lang="ko-KR" altLang="en-US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분석</a:t>
            </a:r>
            <a:r>
              <a:rPr lang="en-US" altLang="ko-KR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endParaRPr lang="en-US" altLang="ko-KR" sz="5400" b="1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pic>
        <p:nvPicPr>
          <p:cNvPr id="8" name="Picture 7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9" name="Picture 8" descr="geoserver-logo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0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1" name="Picture 10" descr="mapfish_whit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5" name="Picture 14" descr="openlayers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pic>
        <p:nvPicPr>
          <p:cNvPr id="12" name="Picture 11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0632" y="2132856"/>
            <a:ext cx="1676400" cy="187756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69633" name="Picture 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34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18" name="Picture 2" descr="GeoNo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19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0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1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pic>
        <p:nvPicPr>
          <p:cNvPr id="25" name="Picture 2" descr="D:\PROJECT\004.OSGEO\20121012_FOSS4G KOREA\LOGO\OSGeo-Korean-LC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28" b="16098"/>
          <a:stretch/>
        </p:blipFill>
        <p:spPr bwMode="auto">
          <a:xfrm>
            <a:off x="262673" y="224608"/>
            <a:ext cx="2530087" cy="162021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부제목 2"/>
          <p:cNvSpPr txBox="1">
            <a:spLocks/>
          </p:cNvSpPr>
          <p:nvPr/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165100" indent="-1143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Wingdings" charset="2"/>
              <a:buChar char="§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0" indent="-1524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00" indent="-1143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00" indent="-1524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00" indent="-1270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»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None/>
            </a:pPr>
            <a:r>
              <a:rPr kumimoji="0" lang="en-US" altLang="ko-KR" sz="2800" b="1" dirty="0" smtClean="0">
                <a:solidFill>
                  <a:schemeClr val="accent1"/>
                </a:solidFill>
              </a:rPr>
              <a:t>2017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년 </a:t>
            </a:r>
            <a:r>
              <a:rPr kumimoji="0" lang="en-US" altLang="ko-KR" sz="2800" b="1" dirty="0">
                <a:solidFill>
                  <a:schemeClr val="accent1"/>
                </a:solidFill>
              </a:rPr>
              <a:t>3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월 </a:t>
            </a:r>
            <a:r>
              <a:rPr kumimoji="0" lang="en-US" altLang="ko-KR" sz="2800" b="1" dirty="0" smtClean="0">
                <a:solidFill>
                  <a:schemeClr val="accent1"/>
                </a:solidFill>
              </a:rPr>
              <a:t>8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일</a:t>
            </a:r>
            <a:endParaRPr kumimoji="0" lang="en-US" altLang="ko-KR" sz="2800" b="1" dirty="0" smtClean="0">
              <a:solidFill>
                <a:schemeClr val="accent1"/>
              </a:solidFill>
            </a:endParaRPr>
          </a:p>
          <a:p>
            <a:pPr marL="50800" indent="0">
              <a:buNone/>
            </a:pPr>
            <a:r>
              <a:rPr kumimoji="0" lang="ko-KR" altLang="en-US" sz="2800" b="1" dirty="0" smtClean="0">
                <a:solidFill>
                  <a:schemeClr val="accent1"/>
                </a:solidFill>
              </a:rPr>
              <a:t>장병진</a:t>
            </a:r>
            <a:r>
              <a:rPr kumimoji="0" lang="en-US" altLang="ko-KR" sz="2800" b="1" dirty="0" smtClean="0">
                <a:solidFill>
                  <a:schemeClr val="accent1"/>
                </a:solidFill>
              </a:rPr>
              <a:t>(jangbi882@gmail.com)</a:t>
            </a:r>
            <a:endParaRPr kumimoji="0"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61" y="5414081"/>
            <a:ext cx="2233413" cy="81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4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48599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Vector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6365" y="1327821"/>
            <a:ext cx="8438216" cy="699404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읍면동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피처의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중심점을 구하여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중심점으로부터 가장 가까운 지하철역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subway_station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의 거리를 구하여 중심점 레이어 속성에 담아보자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380" y="2232763"/>
            <a:ext cx="86810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hangingPunct="0"/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⑦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저장된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CSV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파일을 텍스트 편집기로 확인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hangingPunct="0"/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⑧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[Layer] -&gt; [Add Delimited Layer]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를 통해 저장된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CSV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파일을 로드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64" y="2727312"/>
            <a:ext cx="2906470" cy="368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12" y="2806192"/>
            <a:ext cx="4561694" cy="360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7517248" y="4411512"/>
            <a:ext cx="1577658" cy="2153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45414" y="3429580"/>
            <a:ext cx="5213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UTF-8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01607" y="3440518"/>
            <a:ext cx="1332187" cy="192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9089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40211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Vector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54465" y="1328368"/>
            <a:ext cx="8438216" cy="699404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읍면동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피처의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중심점을 구하여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중심점으로부터 가장 가까운 지하철역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subway_station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의 거리를 구하여 중심점 레이어 속성에 담아보자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480" y="2206025"/>
            <a:ext cx="86810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hangingPunct="0"/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⑨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TOC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CSV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파일 로드 확인 후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hangingPunct="0"/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⑩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admin_emd_centpoint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레이어에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CSV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파일을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Join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걸기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8" y="2785455"/>
            <a:ext cx="4206392" cy="364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75" y="3254163"/>
            <a:ext cx="4184588" cy="2367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42269" y="5053758"/>
            <a:ext cx="335042" cy="2157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890778" y="3528411"/>
            <a:ext cx="1303850" cy="185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19" y="3830385"/>
            <a:ext cx="2369290" cy="214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6601617" y="4039852"/>
            <a:ext cx="2237168" cy="534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95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51245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Vector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88712" y="1375100"/>
            <a:ext cx="8202797" cy="699404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읍면동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피처의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중심점을 구하여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중심점으로부터 가장 가까운 지하철역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subway_station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의 거리를 구하여 중심점 레이어 속성에 담아보자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544" y="2428748"/>
            <a:ext cx="8438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hangingPunct="0"/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⑪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admin_emd_centpoint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레이어의 속성을 열어 가장 가까운 지하철 역의 이름과 거리를 확인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66" y="2937805"/>
            <a:ext cx="4922089" cy="285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407072" y="3106893"/>
            <a:ext cx="2540419" cy="351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77" y="2825660"/>
            <a:ext cx="3717307" cy="330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725" y="3669359"/>
            <a:ext cx="4312176" cy="279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8097553" y="3956391"/>
            <a:ext cx="1194969" cy="2171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04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63816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1)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공간 질의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7397" y="1308541"/>
            <a:ext cx="8742503" cy="5288811"/>
            <a:chOff x="272480" y="1429499"/>
            <a:chExt cx="9328720" cy="5583948"/>
          </a:xfrm>
        </p:grpSpPr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381000" y="1429499"/>
              <a:ext cx="9067800" cy="478472"/>
            </a:xfrm>
            <a:prstGeom prst="rect">
              <a:avLst/>
            </a:prstGeom>
            <a:gradFill rotWithShape="1"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  <a:lin ang="162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wrap="square" lIns="72000" tIns="72000" rIns="72000" bIns="72000" anchor="ctr" anchorCtr="0">
              <a:prstTxWarp prst="textNoShape">
                <a:avLst/>
              </a:prstTxWarp>
              <a:spAutoFit/>
            </a:bodyPr>
            <a:lstStyle/>
            <a:p>
              <a:pPr marL="336550" indent="-285750" defTabSz="939800" eaLnBrk="0" fontAlgn="b" hangingPunct="0">
                <a:spcBef>
                  <a:spcPct val="30000"/>
                </a:spcBef>
                <a:buFont typeface="Wingdings" pitchFamily="2" charset="2"/>
                <a:buChar char="è"/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 서울시내 백화점 및 대형마트 </a:t>
              </a:r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(</a:t>
              </a:r>
              <a:r>
                <a:rPr lang="en-US" altLang="ko-KR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store.shp</a:t>
              </a:r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)</a:t>
              </a:r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의 구별 개수 구하기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2480" y="2065905"/>
              <a:ext cx="9328720" cy="200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①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‘Seoul’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폴더에서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stores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와 </a:t>
              </a:r>
              <a:r>
                <a:rPr lang="en-US" altLang="ko-KR" sz="1400" dirty="0" err="1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admin_sgg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열기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②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[Vector]-[Analysis Tools]-[Points in Polygon]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선택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③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[Points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in Polygon]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대화상자 열기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   &gt; Input polygon vector layer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확인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   &gt; Input point vector layer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확인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   &gt; Output count field name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컬럼명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확인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   </a:t>
              </a:r>
              <a:endParaRPr lang="en-US" altLang="ko-KR" sz="1400" dirty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272" y="3341039"/>
              <a:ext cx="4866528" cy="3672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83" y="3617931"/>
            <a:ext cx="2037507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9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67591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1)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공간 질의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28081" y="1353896"/>
            <a:ext cx="8655620" cy="5243456"/>
            <a:chOff x="272480" y="1372341"/>
            <a:chExt cx="9377957" cy="5307258"/>
          </a:xfrm>
        </p:grpSpPr>
        <p:sp>
          <p:nvSpPr>
            <p:cNvPr id="22" name="TextBox 21"/>
            <p:cNvSpPr txBox="1"/>
            <p:nvPr/>
          </p:nvSpPr>
          <p:spPr>
            <a:xfrm>
              <a:off x="272480" y="1975700"/>
              <a:ext cx="9328719" cy="1352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④              버튼을 통해 생성될 </a:t>
              </a:r>
              <a:r>
                <a:rPr lang="en-US" altLang="ko-KR" sz="1400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shp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파일의 저장 경로와 파일명 지정 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(</a:t>
              </a:r>
              <a:r>
                <a:rPr lang="en-US" altLang="ko-KR" sz="1400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stores_in_sgg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)</a:t>
              </a:r>
              <a:endParaRPr lang="en-US" altLang="ko-KR" sz="140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⑤ 다른 옵션은 확인만 하고 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[OK]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실행</a:t>
              </a:r>
              <a:endParaRPr lang="en-US" altLang="ko-KR" sz="140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en-US" altLang="ko-KR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    &gt;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생성된 </a:t>
              </a:r>
              <a:r>
                <a:rPr lang="ko-KR" altLang="en-US" sz="1400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레이어는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TOC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에 추가</a:t>
              </a:r>
              <a:endParaRPr lang="en-US" altLang="ko-KR" sz="140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⑥ 지도상에서 결과 </a:t>
              </a:r>
              <a:r>
                <a:rPr lang="ko-KR" altLang="en-US" sz="1400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레이어의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 속성 값 확인</a:t>
              </a:r>
              <a:endParaRPr lang="en-US" altLang="ko-KR" sz="140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en-US" altLang="ko-KR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    &gt; PNTCNT </a:t>
              </a:r>
              <a:r>
                <a:rPr lang="ko-KR" altLang="en-US" sz="1400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컬럼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/>
                  <a:ea typeface="맑은 고딕"/>
                </a:rPr>
                <a:t> 생성 확인</a:t>
              </a:r>
              <a:endParaRPr lang="en-US" altLang="ko-KR" sz="1400" dirty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381000" y="1372341"/>
              <a:ext cx="9067800" cy="458698"/>
            </a:xfrm>
            <a:prstGeom prst="rect">
              <a:avLst/>
            </a:prstGeom>
            <a:gradFill rotWithShape="1"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  <a:lin ang="162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wrap="square" lIns="72000" tIns="72000" rIns="72000" bIns="72000" anchor="ctr" anchorCtr="0">
              <a:prstTxWarp prst="textNoShape">
                <a:avLst/>
              </a:prstTxWarp>
              <a:spAutoFit/>
            </a:bodyPr>
            <a:lstStyle/>
            <a:p>
              <a:pPr marL="336550" indent="-285750" defTabSz="939800" eaLnBrk="0" fontAlgn="b" hangingPunct="0">
                <a:spcBef>
                  <a:spcPct val="30000"/>
                </a:spcBef>
                <a:buFont typeface="Wingdings" pitchFamily="2" charset="2"/>
                <a:buChar char="è"/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 서울시내 백화점 및 대형마트 </a:t>
              </a:r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(</a:t>
              </a:r>
              <a:r>
                <a:rPr lang="en-US" altLang="ko-KR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store.shp</a:t>
              </a:r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)</a:t>
              </a:r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의 구별 개수 구하기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endParaRPr>
            </a:p>
          </p:txBody>
        </p: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40" y="1950844"/>
              <a:ext cx="693205" cy="267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928" y="2575144"/>
              <a:ext cx="5345509" cy="4052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6" y="3605505"/>
              <a:ext cx="3773922" cy="307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3288432" y="3871284"/>
              <a:ext cx="885016" cy="23042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000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05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53606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2)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공간 질의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05431" y="1317115"/>
            <a:ext cx="8719341" cy="422405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서울시내 백화점 및 대형마트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store.shp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위치의 구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시군구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명칭 구하기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080" y="1922441"/>
            <a:ext cx="8970234" cy="77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‘Seoul’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폴더에서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stores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와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열기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[Vector]-[Data Management Tools]-[Join Attributes by Location]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[Join Attributes by Location]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대화상자 열기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6" y="2925826"/>
            <a:ext cx="4708379" cy="364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390" y="2691272"/>
            <a:ext cx="3080528" cy="390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033390" y="2922956"/>
            <a:ext cx="3080528" cy="6907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6033390" y="4400969"/>
            <a:ext cx="3080528" cy="418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60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25078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2)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공간 질의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96017" y="1271191"/>
            <a:ext cx="8728599" cy="422405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서울시내 백화점 및 대형마트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store.shp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위치의 구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시군구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명칭 구하기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556" y="1888957"/>
            <a:ext cx="8979759" cy="10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             버튼을 통해 생성될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shp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파일의 저장 경로와 파일명 지정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stores_count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 다른 옵션은 확인만 하고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[OK]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생성된 레이어는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TOC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 추가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⑥ 지도상에서 결과 레이어의 속성 값 확인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8" y="1871358"/>
            <a:ext cx="688654" cy="27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" r="3541" b="2130"/>
          <a:stretch/>
        </p:blipFill>
        <p:spPr bwMode="auto">
          <a:xfrm>
            <a:off x="596016" y="3237534"/>
            <a:ext cx="3884018" cy="3231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" r="1752" b="2316"/>
          <a:stretch/>
        </p:blipFill>
        <p:spPr bwMode="auto">
          <a:xfrm>
            <a:off x="4890996" y="2827630"/>
            <a:ext cx="4365990" cy="3626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AutoShape 228"/>
          <p:cNvSpPr>
            <a:spLocks noChangeArrowheads="1"/>
          </p:cNvSpPr>
          <p:nvPr/>
        </p:nvSpPr>
        <p:spPr bwMode="auto">
          <a:xfrm>
            <a:off x="1253280" y="6169941"/>
            <a:ext cx="2712082" cy="355402"/>
          </a:xfrm>
          <a:prstGeom prst="roundRect">
            <a:avLst>
              <a:gd name="adj" fmla="val 23755"/>
            </a:avLst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기존 </a:t>
            </a:r>
            <a:r>
              <a:rPr lang="en-US" altLang="ko-KR" sz="1400" dirty="0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stores</a:t>
            </a:r>
            <a:r>
              <a:rPr lang="ko-KR" altLang="en-US" sz="1400" dirty="0" err="1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레이어의</a:t>
            </a:r>
            <a:r>
              <a:rPr lang="ko-KR" altLang="en-US" sz="1400" dirty="0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속성 창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034048" y="3089391"/>
            <a:ext cx="2265380" cy="3258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3" name="AutoShape 228"/>
          <p:cNvSpPr>
            <a:spLocks noChangeArrowheads="1"/>
          </p:cNvSpPr>
          <p:nvPr/>
        </p:nvSpPr>
        <p:spPr bwMode="auto">
          <a:xfrm>
            <a:off x="5405365" y="6169942"/>
            <a:ext cx="3433835" cy="355402"/>
          </a:xfrm>
          <a:prstGeom prst="roundRect">
            <a:avLst>
              <a:gd name="adj" fmla="val 23755"/>
            </a:avLst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신규 생성한 </a:t>
            </a:r>
            <a:r>
              <a:rPr lang="en-US" altLang="ko-KR" sz="1400" dirty="0" err="1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stores_count</a:t>
            </a:r>
            <a:r>
              <a:rPr lang="ko-KR" altLang="en-US" sz="1400" dirty="0" err="1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레이어의</a:t>
            </a:r>
            <a:r>
              <a:rPr lang="ko-KR" altLang="en-US" sz="1400" dirty="0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속성 창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81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12893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3)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공간 질의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pic>
        <p:nvPicPr>
          <p:cNvPr id="25" name="Picture 21" descr="스크린샷 2012-01-18 오후 8.13.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5869" y="4016179"/>
            <a:ext cx="3306310" cy="2365149"/>
          </a:xfrm>
          <a:prstGeom prst="rect">
            <a:avLst/>
          </a:prstGeom>
          <a:ln>
            <a:noFill/>
          </a:ln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94343" y="1274954"/>
            <a:ext cx="8429491" cy="422405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8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차선 이상 도로로부터 직선거리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500m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이상 떨어져 있는 소방서 찾기 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0135" y="1947899"/>
            <a:ext cx="8672044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‘Seoul’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폴더에서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road_link2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와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firestation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열기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Active Layer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road_link2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도구모음에서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속성 테이블 보기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클릭 후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질의를 통한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피처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8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차선 이상 도로 확인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Expression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으로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“LANES” &gt;= 8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 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Map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8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차선 이상 도로 확인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직선거리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500m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영역 만들기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[Vector] -&gt; [Geoprocessing Tools] -&gt; [Buffer]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를 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Input vector layer : road_link2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Use only selected features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Buffer distance : 500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Dissolve buffer results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저장명칭은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buffered_road.shp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으로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설정 후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버퍼 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TOC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 결과를 지도에서 확인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8275" y="2194075"/>
            <a:ext cx="280576" cy="283275"/>
          </a:xfrm>
          <a:prstGeom prst="rect">
            <a:avLst/>
          </a:prstGeom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41" y="2220483"/>
            <a:ext cx="273856" cy="26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512" y="3304821"/>
            <a:ext cx="2481612" cy="207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262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99024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3)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공간 질의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42027" y="1288338"/>
            <a:ext cx="8593760" cy="435489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8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차선 이상 도로로부터 직선거리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500m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이상 떨어져 있는 소방서 찾기 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180" y="1885181"/>
            <a:ext cx="884104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buffered_road.shp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으로부터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떨어져 있는 소방서 찾기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[Vector] -&gt; [Spatial Query] -&gt; [Spatial Query]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Select source features from :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firestation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 할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피처는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소방서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Where the feature : Is disjoint 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어떤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피처를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선택할지는 포함되지 않은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…)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Reference features of :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buffered_road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공간적으로 참조되는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피처는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버퍼된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도로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[Apply]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버튼을 선택하여 공간 쿼리를 실행하여 선택된 소방서 확인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⑥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(Create layer with selected)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버튼을 선택하여 레이어로 생성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75" y="3278927"/>
            <a:ext cx="301156" cy="22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63" y="3941331"/>
            <a:ext cx="3202094" cy="237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947180" y="5776956"/>
            <a:ext cx="341218" cy="2767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47" y="3941331"/>
            <a:ext cx="3002719" cy="236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776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99080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4)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공간 질의 및 공간 프로세싱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42027" y="1303174"/>
            <a:ext cx="8593760" cy="422405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동별로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되어 있는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SHP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을 구별 정보로 재가공 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  <a:cs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880" y="1949151"/>
            <a:ext cx="8785860" cy="4648201"/>
            <a:chOff x="272480" y="1905000"/>
            <a:chExt cx="9437584" cy="4683967"/>
          </a:xfrm>
        </p:grpSpPr>
        <p:sp>
          <p:nvSpPr>
            <p:cNvPr id="16" name="TextBox 15"/>
            <p:cNvSpPr txBox="1"/>
            <p:nvPr/>
          </p:nvSpPr>
          <p:spPr>
            <a:xfrm>
              <a:off x="272480" y="1905000"/>
              <a:ext cx="9328720" cy="1628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①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 [</a:t>
              </a:r>
              <a:r>
                <a:rPr lang="en-US" altLang="ko-KR" sz="1400" dirty="0" err="1">
                  <a:solidFill>
                    <a:srgbClr val="000000"/>
                  </a:solidFill>
                  <a:latin typeface="+mn-ea"/>
                  <a:ea typeface="+mn-ea"/>
                </a:rPr>
                <a:t>admin_emd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]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  <a:ea typeface="+mn-ea"/>
                </a:rPr>
                <a:t>레이어를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활용하여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  <a:ea typeface="+mn-ea"/>
                </a:rPr>
                <a:t>시군구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경계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  <a:ea typeface="+mn-ea"/>
                </a:rPr>
                <a:t>레이어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생성 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②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[Vector] -&gt; [Geoprocessing Tools] -&gt;[Dissolve] 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선택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③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‘Dissolve’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창에서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Input Vector Layer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로 </a:t>
              </a:r>
              <a:r>
                <a:rPr lang="en-US" altLang="ko-KR" sz="1400" dirty="0" err="1">
                  <a:solidFill>
                    <a:srgbClr val="000000"/>
                  </a:solidFill>
                  <a:latin typeface="+mn-ea"/>
                  <a:ea typeface="+mn-ea"/>
                </a:rPr>
                <a:t>admin_emd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선택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.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④ 이후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‘Dissolve Field’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로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‘SGG_NM’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선택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.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결과 파일로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</a:t>
              </a:r>
              <a:r>
                <a:rPr lang="en-US" altLang="ko-KR" sz="1400" dirty="0" err="1">
                  <a:solidFill>
                    <a:srgbClr val="000000"/>
                  </a:solidFill>
                  <a:latin typeface="+mn-ea"/>
                  <a:ea typeface="+mn-ea"/>
                </a:rPr>
                <a:t>admin_gu.shp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’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지정하고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[OK]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클릭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⑤ 결과 파일을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TOC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에 로드하고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[Layer] -&gt; [Labeling]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실행</a:t>
              </a: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⑥ 상단의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  <a:ea typeface="+mn-ea"/>
                </a:rPr>
                <a:t>콤보박스를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[Show labels for this layer]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로 선택하고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SGG_NM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설정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, [OK]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클릭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960" y="3834270"/>
              <a:ext cx="3471104" cy="275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80" y="4365918"/>
              <a:ext cx="2619118" cy="2087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146" y="4022184"/>
              <a:ext cx="3029094" cy="243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03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13" y="2204864"/>
            <a:ext cx="8807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defRPr/>
            </a:pPr>
            <a:r>
              <a:rPr lang="en-US" altLang="ko-KR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I. </a:t>
            </a:r>
            <a:r>
              <a:rPr lang="en-US" altLang="ko-KR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panose="020B0602020104020603" pitchFamily="34" charset="0"/>
                <a:ea typeface="맑은 고딕"/>
                <a:cs typeface="맑은 고딕"/>
              </a:rPr>
              <a:t>QGIS </a:t>
            </a:r>
            <a:r>
              <a:rPr lang="ko-KR" altLang="en-US" sz="4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panose="020B0602020104020603" pitchFamily="34" charset="0"/>
                <a:ea typeface="맑은 고딕"/>
                <a:cs typeface="맑은 고딕"/>
              </a:rPr>
              <a:t>프로세싱</a:t>
            </a:r>
            <a:r>
              <a:rPr lang="ko-KR" alt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panose="020B0602020104020603" pitchFamily="34" charset="0"/>
                <a:ea typeface="맑은 고딕"/>
                <a:cs typeface="맑은 고딕"/>
              </a:rPr>
              <a:t> 기능 실습</a:t>
            </a:r>
            <a:endParaRPr lang="ko-KR" alt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panose="020B0602020104020603" pitchFamily="34" charset="0"/>
              <a:ea typeface="맑은 고딕"/>
              <a:cs typeface="맑은 고딕"/>
            </a:endParaRPr>
          </a:p>
        </p:txBody>
      </p:sp>
      <p:pic>
        <p:nvPicPr>
          <p:cNvPr id="12" name="Picture 7" descr="qgis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13" name="Picture 8" descr="geoserver-logo-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4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5" name="Picture 10" descr="mapfish_whit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6" name="Picture 14" descr="openlayers_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18" name="Picture 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21" name="Picture 2" descr="GeoNod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22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3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4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09600" y="4114799"/>
            <a:ext cx="8662537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- 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교재에서는 교육의 편의상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Windows 32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비트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기반의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위주로 설명합니다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버전은 최신 버전과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샘플 데이터 셋은 실제 정보와 다르므로 교육용 이외에는 사용할 수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36712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5)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공간 질의 및 공간 프로세싱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42027" y="1291378"/>
            <a:ext cx="8593760" cy="422405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한강의 본류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(RIVER_CD = 1)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를 포함하고 있는 구별 한강 면적 구하기  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481" y="1838295"/>
            <a:ext cx="8533637" cy="26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‘Seoul’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폴더에서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river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열기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river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본류만 선택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Open Attribute table (    ) -&gt; Select features using an Expression (     )   -&gt; Expression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으로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“RIVER_CD” = ‘1’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설정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-&gt;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(            )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[Vector] -&gt; [Geoprocessing Tools] -&gt; [Intersect]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Input vector layer :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Intersect layer : river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Use only selected features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Output Shapefile : 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gu_over_river.shp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으로 지정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[OK]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버튼으로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Intersect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를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실행하고 결과를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TOC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 추가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04" y="2110554"/>
            <a:ext cx="235256" cy="24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12" y="2110554"/>
            <a:ext cx="243969" cy="25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21" y="2334529"/>
            <a:ext cx="561781" cy="25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887" y="2887671"/>
            <a:ext cx="2846230" cy="3541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35" y="4356671"/>
            <a:ext cx="2620951" cy="207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636580" y="5399690"/>
            <a:ext cx="1326141" cy="173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11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46802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5)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공간 질의 및 공간 프로세싱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42027" y="1334420"/>
            <a:ext cx="8593760" cy="422405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한강의 본류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(RIVER_CD = 1)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를 포함하고 있는 구별 한강 면적 구하기  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4767" y="1944836"/>
            <a:ext cx="8556197" cy="418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gu_over_river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같은 구를 하나로 병합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[Vector] -&gt; [Geoprocessing Tools] -&gt; [Dissolve]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input vector layer :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gu_over_river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Dissolve field : [SGG_NM]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Output shapefile : 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gu_over_river_dissolve.shp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으로 지정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⑥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[OK]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버튼으로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Dissolve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를 실행하고 결과를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TOC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 추가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⑦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gu_over_river_dis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Open Attribute table (    ) -&gt; Toggle editing mode (     ) :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편집모드 시작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⑧ 필드삭제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     )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버튼을 선택하여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[SID_NM], [SGG_NM]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필드를 제외한 나머지 필드 모두 삭제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⑨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Open field calculator (     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버튼을 선택하여 한강의 면적 계산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Create a new field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Output field name : RIVER_AREA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Output field type : Decimal number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Output field width : 11 / Precision : 9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Expression : $area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⑩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[OK]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버튼으로 면적을 계산 후 확인 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⑪ 편집모드를 종료하면서 변경사항 저장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02" y="3324416"/>
            <a:ext cx="228266" cy="22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93" y="3631259"/>
            <a:ext cx="202165" cy="2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754" y="3890338"/>
            <a:ext cx="219266" cy="21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328" y="4428348"/>
            <a:ext cx="3019773" cy="202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945" y="4038318"/>
            <a:ext cx="2612154" cy="17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640227" y="4840386"/>
            <a:ext cx="924629" cy="13734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0" y="3347925"/>
            <a:ext cx="227386" cy="21222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51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25534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Raster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- 1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42027" y="1361444"/>
            <a:ext cx="8593760" cy="699404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en-US" altLang="ko-KR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Zonal statistics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을 활용하여 서울 </a:t>
            </a:r>
            <a:r>
              <a:rPr lang="ko-KR" altLang="en-US" b="1" spc="-9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읍면동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중 평균 고도가 가장 높은 동과 낮은 동을 구하고</a:t>
            </a:r>
            <a:r>
              <a:rPr lang="en-US" altLang="ko-KR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, 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평균고도를 기준으로 </a:t>
            </a:r>
            <a:r>
              <a:rPr lang="en-US" altLang="ko-KR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5</a:t>
            </a:r>
            <a:r>
              <a:rPr lang="ko-KR" altLang="en-US" b="1" spc="-9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급간으로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구분된 단계 구분도를 만들어 보자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3612" y="2302397"/>
            <a:ext cx="3349749" cy="183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admin_emd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dem30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TOC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추가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[Raster]-[Zonal statistics]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[Dialog]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입력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&gt;Output column prefix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alti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’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입력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&gt;Statistics to calculate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&gt;[ok]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47" y="2302396"/>
            <a:ext cx="5032041" cy="414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570156" y="2374404"/>
            <a:ext cx="1440160" cy="15121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56" y="4103872"/>
            <a:ext cx="1583690" cy="223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7232488" y="5038700"/>
            <a:ext cx="1561359" cy="1080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560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72829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Raster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- 1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42027" y="1433452"/>
            <a:ext cx="8593760" cy="699404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en-US" altLang="ko-KR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Zonal statistics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을 활용하여 서울 </a:t>
            </a:r>
            <a:r>
              <a:rPr lang="ko-KR" altLang="en-US" b="1" spc="-9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읍면동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중 평균 고도가 가장 높은 동과 낮은 동을 구하고</a:t>
            </a:r>
            <a:r>
              <a:rPr lang="en-US" altLang="ko-KR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, 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평균고도를 기준으로 </a:t>
            </a:r>
            <a:r>
              <a:rPr lang="en-US" altLang="ko-KR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5</a:t>
            </a:r>
            <a:r>
              <a:rPr lang="ko-KR" altLang="en-US" b="1" spc="-9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급간으로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구분된 단계 구분도를 만들어 보자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900" y="2310016"/>
            <a:ext cx="8597200" cy="49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④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admin_emd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레이어 속성을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열어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sum, mean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값이 저장된 컬럼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개가 추가된 것을 확인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   &gt;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가장 높은 동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평창동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가장 낮은 동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+mn-ea"/>
              </a:rPr>
              <a:t>이촌제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동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19" y="2959309"/>
            <a:ext cx="7442525" cy="346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99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36712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Raster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- 1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42027" y="1380859"/>
            <a:ext cx="8593760" cy="699404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en-US" altLang="ko-KR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Zonal statistics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을 활용하여 서울 </a:t>
            </a:r>
            <a:r>
              <a:rPr lang="ko-KR" altLang="en-US" b="1" spc="-9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읍면동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중 평균 고도가 가장 높은 동과 낮은 동을 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구하고</a:t>
            </a:r>
            <a:r>
              <a:rPr lang="en-US" altLang="ko-KR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, 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평균고도를 기준으로 </a:t>
            </a:r>
            <a:r>
              <a:rPr lang="en-US" altLang="ko-KR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5</a:t>
            </a:r>
            <a:r>
              <a:rPr lang="ko-KR" altLang="en-US" b="1" spc="-9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급간으로</a:t>
            </a:r>
            <a:r>
              <a:rPr lang="ko-KR" altLang="en-US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구분된 단계 구분도를 만들어 보자</a:t>
            </a:r>
            <a:endParaRPr lang="en-US" altLang="ko-KR" b="1" spc="-9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027" y="2311921"/>
            <a:ext cx="766716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admin_emd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레이어의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altimean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컬럼을 활용해 단계 구분도 제작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36" y="2710955"/>
            <a:ext cx="5324815" cy="342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157" y="3142179"/>
            <a:ext cx="4438902" cy="336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953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70319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Raster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- 2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32502" y="1379592"/>
            <a:ext cx="8593760" cy="422405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Raster Calculator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를 활용하여 두 개의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DEM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자료로 부터 고도차를 구해보자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502" y="1939451"/>
            <a:ext cx="859376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Dem30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레이어를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[save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..]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하여 동일한 범위의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50m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dem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자료를 생성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파일명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:’dem50’)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0" y="2432895"/>
            <a:ext cx="4972258" cy="409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999035" y="3140968"/>
            <a:ext cx="1368152" cy="2729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594" y="2582289"/>
            <a:ext cx="3495337" cy="365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607546" y="3122329"/>
            <a:ext cx="3425684" cy="3864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6234458" y="4114157"/>
            <a:ext cx="957264" cy="295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17" name="직사각형 16"/>
          <p:cNvSpPr/>
          <p:nvPr/>
        </p:nvSpPr>
        <p:spPr>
          <a:xfrm>
            <a:off x="5615333" y="4542782"/>
            <a:ext cx="3182592" cy="4079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097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10742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Raster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- 2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32502" y="1311777"/>
            <a:ext cx="8593760" cy="422405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Raster Calculator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를 활용하여 두 개의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DEM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자료로 부터 고도차를 구해보자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502" y="1897782"/>
            <a:ext cx="8593760" cy="49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dem50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레이어를 추가한 뒤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[Raster]-[Raster Calculator]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&gt;Output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지정 및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연산식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입력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42" y="2504904"/>
            <a:ext cx="4972258" cy="409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850" y="2742742"/>
            <a:ext cx="3997486" cy="361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208566" y="3240671"/>
            <a:ext cx="684076" cy="524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2360694" y="2576913"/>
            <a:ext cx="864096" cy="416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7329246" y="3040815"/>
            <a:ext cx="1584176" cy="2805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992852" y="5049567"/>
            <a:ext cx="1112259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843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15987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Raster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- 2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32502" y="1292308"/>
            <a:ext cx="8593760" cy="422405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Raster Calculator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를 활용하여 두 개의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DEM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자료로 부터 고도차를 구해보자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  <a:cs typeface="맑은 고딕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2" y="2885107"/>
            <a:ext cx="4529459" cy="356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3956" y="1906889"/>
            <a:ext cx="8359133" cy="21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③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결과값 확인 및 렌더링 조정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(5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급간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음의 값은 푸른색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양의 값은 붉은색 계열로 설정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19" y="2346378"/>
            <a:ext cx="4529459" cy="356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74540" y="2974220"/>
            <a:ext cx="1212515" cy="2000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028" y="2855178"/>
            <a:ext cx="3049698" cy="2636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256513" y="3083466"/>
            <a:ext cx="902625" cy="907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5240415" y="3214478"/>
            <a:ext cx="1049527" cy="268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392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34630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Raster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- 3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32502" y="1343903"/>
            <a:ext cx="8593760" cy="422405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Raster Calculator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를 활용하여 고도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40m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이하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경사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5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도 이하 지역 찾기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503" y="1904611"/>
            <a:ext cx="8730573" cy="133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dem30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레이어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slope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레이어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TOC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에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추가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&gt; Slope data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가 없을 경우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[Raster] -&gt; [Analysis] -&gt; [DEM(Terrain Models)…]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창 열기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&gt; Output file: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slope.tif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&gt; Mode: Slope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선택하고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[OK]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버튼 누르기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5" y="3020702"/>
            <a:ext cx="2244894" cy="19980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723" y="3036752"/>
            <a:ext cx="6355353" cy="356600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194789" y="4127529"/>
            <a:ext cx="560032" cy="332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6"/>
          <a:stretch/>
        </p:blipFill>
        <p:spPr>
          <a:xfrm>
            <a:off x="2546433" y="4765446"/>
            <a:ext cx="2244894" cy="19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9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74421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Raster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- 3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32502" y="1358980"/>
            <a:ext cx="8593760" cy="422405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Raster Calculator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를 활용하여 고도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40m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이하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경사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5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도 이하 지역 찾기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  <a:cs typeface="맑은 고딕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3" y="2642309"/>
            <a:ext cx="4144977" cy="371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35" y="2652286"/>
            <a:ext cx="4571391" cy="3729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7676" y="1964035"/>
            <a:ext cx="8436517" cy="49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[Raster]-[Raster Calculator]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실행 하여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+mn-ea"/>
              </a:rPr>
              <a:t>래스터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+mn-ea"/>
              </a:rPr>
              <a:t>연산식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입력 후 결과값 확인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   &gt; "slope30@1" &lt;= 5 AND "dem30@1" &lt;= 40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6433" y="5012120"/>
            <a:ext cx="1522661" cy="3817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5039711" y="3297484"/>
            <a:ext cx="1192087" cy="223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2193437" y="2838186"/>
            <a:ext cx="2426397" cy="4592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36712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지오프로세싱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기능 설명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53480" y="1361362"/>
            <a:ext cx="8668320" cy="4880984"/>
            <a:chOff x="272480" y="1449938"/>
            <a:chExt cx="9404920" cy="4493247"/>
          </a:xfrm>
        </p:grpSpPr>
        <p:sp>
          <p:nvSpPr>
            <p:cNvPr id="13" name="TextBox 12"/>
            <p:cNvSpPr txBox="1"/>
            <p:nvPr/>
          </p:nvSpPr>
          <p:spPr>
            <a:xfrm>
              <a:off x="272480" y="1449938"/>
              <a:ext cx="9404920" cy="654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36550" indent="-285750" defTabSz="939800" eaLnBrk="0" fontAlgn="b" hangingPunct="0">
                <a:spcBef>
                  <a:spcPct val="30000"/>
                </a:spcBef>
                <a:buFont typeface="Wingdings" pitchFamily="2" charset="2"/>
                <a:buChar char="è"/>
                <a:defRPr/>
              </a:pPr>
              <a:r>
                <a:rPr lang="ko-KR" altLang="en-US" sz="1400" b="1" i="1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벡터 데이터와 </a:t>
              </a:r>
              <a:r>
                <a:rPr lang="ko-KR" altLang="en-US" sz="1400" b="1" i="1" dirty="0" err="1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래스터</a:t>
              </a:r>
              <a:r>
                <a:rPr lang="ko-KR" altLang="en-US" sz="1400" b="1" i="1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데이터로 구성된 지리정보 데이터를 위치 기반의 위상을 통해 공간연산 및 기타 연산을 통해 가공하여 새로운 데이터를 생성하는 과정</a:t>
              </a:r>
              <a:endPara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36550" indent="-285750" defTabSz="939800" eaLnBrk="0" fontAlgn="b" hangingPunct="0">
                <a:spcBef>
                  <a:spcPct val="30000"/>
                </a:spcBef>
                <a:buFont typeface="Wingdings" pitchFamily="2" charset="2"/>
                <a:buChar char="è"/>
                <a:defRPr/>
              </a:pPr>
              <a:r>
                <a:rPr lang="en-US" altLang="ko-KR" sz="1400" b="1" i="1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QGIS</a:t>
              </a:r>
              <a:r>
                <a:rPr lang="ko-KR" altLang="en-US" sz="1400" b="1" i="1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제공 기능을 활용하여 간단한 </a:t>
              </a:r>
              <a:r>
                <a:rPr lang="ko-KR" altLang="en-US" sz="1400" b="1" i="1" dirty="0" err="1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지오프로세싱을</a:t>
              </a:r>
              <a:r>
                <a:rPr lang="ko-KR" altLang="en-US" sz="1400" b="1" i="1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해보자</a:t>
              </a:r>
              <a:endPara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</p:txBody>
        </p:sp>
        <p:sp>
          <p:nvSpPr>
            <p:cNvPr id="14" name="순서도: 데이터 13"/>
            <p:cNvSpPr/>
            <p:nvPr/>
          </p:nvSpPr>
          <p:spPr>
            <a:xfrm>
              <a:off x="992265" y="3166213"/>
              <a:ext cx="1456373" cy="316945"/>
            </a:xfrm>
            <a:prstGeom prst="flowChartInputOutpu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  <a:latin typeface="+mn-ea"/>
                </a:rPr>
                <a:t>A </a:t>
              </a:r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레이어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653949" y="3334082"/>
              <a:ext cx="79348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순서도: 데이터 15"/>
            <p:cNvSpPr/>
            <p:nvPr/>
          </p:nvSpPr>
          <p:spPr>
            <a:xfrm>
              <a:off x="7030555" y="3166213"/>
              <a:ext cx="1684782" cy="316945"/>
            </a:xfrm>
            <a:prstGeom prst="flowChartInputOutput">
              <a:avLst/>
            </a:prstGeom>
            <a:solidFill>
              <a:srgbClr val="333399">
                <a:lumMod val="40000"/>
                <a:lumOff val="60000"/>
              </a:srgbClr>
            </a:solidFill>
            <a:ln w="635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FFFFFF"/>
                  </a:solidFill>
                  <a:latin typeface="+mn-ea"/>
                  <a:ea typeface="맑은 고딕" panose="020B0503020000020004" pitchFamily="50" charset="-127"/>
                  <a:cs typeface="+mn-cs"/>
                </a:rPr>
                <a:t>A’ </a:t>
              </a:r>
              <a:r>
                <a:rPr kumimoji="0" lang="ko-KR" altLang="en-US" sz="1200" b="1" kern="0" dirty="0">
                  <a:solidFill>
                    <a:srgbClr val="FFFFFF"/>
                  </a:solidFill>
                  <a:latin typeface="+mn-ea"/>
                  <a:ea typeface="맑은 고딕" panose="020B0503020000020004" pitchFamily="50" charset="-127"/>
                  <a:cs typeface="+mn-cs"/>
                </a:rPr>
                <a:t>레이어</a:t>
              </a:r>
            </a:p>
          </p:txBody>
        </p:sp>
        <p:sp>
          <p:nvSpPr>
            <p:cNvPr id="17" name="다이아몬드 16"/>
            <p:cNvSpPr/>
            <p:nvPr/>
          </p:nvSpPr>
          <p:spPr>
            <a:xfrm>
              <a:off x="3625078" y="3014796"/>
              <a:ext cx="1449892" cy="63857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쿼리</a:t>
              </a:r>
              <a:r>
                <a:rPr lang="en-US" altLang="ko-KR" sz="1200" b="1">
                  <a:solidFill>
                    <a:schemeClr val="tx1"/>
                  </a:solidFill>
                  <a:latin typeface="+mn-ea"/>
                </a:rPr>
                <a:t>, </a:t>
              </a:r>
            </a:p>
            <a:p>
              <a:pPr algn="ctr"/>
              <a:r>
                <a:rPr lang="en-US" altLang="ko-KR" sz="1200" b="1">
                  <a:solidFill>
                    <a:schemeClr val="tx1"/>
                  </a:solidFill>
                  <a:latin typeface="+mn-ea"/>
                </a:rPr>
                <a:t>Buffer </a:t>
              </a:r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등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2480" y="2527331"/>
              <a:ext cx="9328720" cy="198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①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단일 데이터 기반에서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지오프로세싱을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이용하여 새로운 데이터 생성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5522960" y="3334082"/>
              <a:ext cx="79348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72480" y="3789040"/>
              <a:ext cx="9328720" cy="198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②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복수 데이터 기반에서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지오프로세싱을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이용하여 새로운 데이터 생성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</p:txBody>
        </p:sp>
        <p:sp>
          <p:nvSpPr>
            <p:cNvPr id="21" name="순서도: 데이터 20"/>
            <p:cNvSpPr/>
            <p:nvPr/>
          </p:nvSpPr>
          <p:spPr>
            <a:xfrm>
              <a:off x="992265" y="4674459"/>
              <a:ext cx="1456373" cy="316945"/>
            </a:xfrm>
            <a:prstGeom prst="flowChartInputOutpu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  <a:latin typeface="+mn-ea"/>
                </a:rPr>
                <a:t>A </a:t>
              </a:r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레이어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2653949" y="4661993"/>
              <a:ext cx="79348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순서도: 데이터 22"/>
            <p:cNvSpPr/>
            <p:nvPr/>
          </p:nvSpPr>
          <p:spPr>
            <a:xfrm>
              <a:off x="7030555" y="4494124"/>
              <a:ext cx="1684782" cy="316945"/>
            </a:xfrm>
            <a:prstGeom prst="flowChartInputOutput">
              <a:avLst/>
            </a:prstGeom>
            <a:solidFill>
              <a:srgbClr val="333399">
                <a:lumMod val="40000"/>
                <a:lumOff val="60000"/>
              </a:srgbClr>
            </a:solidFill>
            <a:ln w="635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FFFFFF"/>
                  </a:solidFill>
                  <a:latin typeface="+mn-ea"/>
                  <a:ea typeface="맑은 고딕" panose="020B0503020000020004" pitchFamily="50" charset="-127"/>
                  <a:cs typeface="+mn-cs"/>
                </a:rPr>
                <a:t>C </a:t>
              </a:r>
              <a:r>
                <a:rPr kumimoji="0" lang="ko-KR" altLang="en-US" sz="1200" b="1" kern="0" dirty="0">
                  <a:solidFill>
                    <a:srgbClr val="FFFFFF"/>
                  </a:solidFill>
                  <a:latin typeface="+mn-ea"/>
                  <a:ea typeface="맑은 고딕" panose="020B0503020000020004" pitchFamily="50" charset="-127"/>
                  <a:cs typeface="+mn-cs"/>
                </a:rPr>
                <a:t>레이어</a:t>
              </a:r>
            </a:p>
          </p:txBody>
        </p:sp>
        <p:sp>
          <p:nvSpPr>
            <p:cNvPr id="24" name="다이아몬드 23"/>
            <p:cNvSpPr/>
            <p:nvPr/>
          </p:nvSpPr>
          <p:spPr>
            <a:xfrm>
              <a:off x="3625078" y="4342707"/>
              <a:ext cx="1449892" cy="63857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  <a:latin typeface="+mn-ea"/>
                </a:rPr>
                <a:t>Union,</a:t>
              </a:r>
            </a:p>
            <a:p>
              <a:pPr algn="ctr"/>
              <a:r>
                <a:rPr lang="en-US" altLang="ko-KR" sz="1200" b="1">
                  <a:solidFill>
                    <a:schemeClr val="tx1"/>
                  </a:solidFill>
                  <a:latin typeface="+mn-ea"/>
                </a:rPr>
                <a:t>Clip,</a:t>
              </a:r>
            </a:p>
            <a:p>
              <a:pPr algn="ctr"/>
              <a:r>
                <a:rPr lang="en-US" altLang="ko-KR" sz="1200" b="1">
                  <a:solidFill>
                    <a:schemeClr val="tx1"/>
                  </a:solidFill>
                  <a:latin typeface="+mn-ea"/>
                </a:rPr>
                <a:t>Intersect </a:t>
              </a:r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등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5522960" y="4661993"/>
              <a:ext cx="79348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데이터 25"/>
            <p:cNvSpPr/>
            <p:nvPr/>
          </p:nvSpPr>
          <p:spPr>
            <a:xfrm>
              <a:off x="992265" y="4364569"/>
              <a:ext cx="1456373" cy="316945"/>
            </a:xfrm>
            <a:prstGeom prst="flowChartInputOutput">
              <a:avLst/>
            </a:prstGeom>
            <a:solidFill>
              <a:srgbClr val="333399">
                <a:lumMod val="20000"/>
                <a:lumOff val="80000"/>
              </a:srgbClr>
            </a:solidFill>
            <a:ln w="635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200" b="1" kern="0" dirty="0">
                  <a:solidFill>
                    <a:srgbClr val="FFFFFF"/>
                  </a:solidFill>
                  <a:latin typeface="+mn-ea"/>
                  <a:ea typeface="맑은 고딕" panose="020B0503020000020004" pitchFamily="50" charset="-127"/>
                  <a:cs typeface="+mn-cs"/>
                </a:rPr>
                <a:t>B </a:t>
              </a:r>
              <a:r>
                <a:rPr kumimoji="0" lang="ko-KR" altLang="en-US" sz="1200" b="1" kern="0" dirty="0">
                  <a:solidFill>
                    <a:srgbClr val="FFFFFF"/>
                  </a:solidFill>
                  <a:latin typeface="+mn-ea"/>
                  <a:ea typeface="맑은 고딕" panose="020B0503020000020004" pitchFamily="50" charset="-127"/>
                  <a:cs typeface="+mn-cs"/>
                </a:rPr>
                <a:t>레이어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2480" y="5229200"/>
              <a:ext cx="9328720" cy="713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③ 분석과 모델링을 통해서 목적에 맞는 새로운 데이터 생성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   &gt;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적지산정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모델을 통한 예측 및 대안 평가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④ 기타 다중 레이어의 주제도 표현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작성 주제도의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QA/QC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작업시에도 필요시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지오프로세싱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활용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ea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ea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ea typeface="+mj-ea"/>
                <a:cs typeface="맑은 고딕"/>
              </a:rPr>
              <a:t> 기능 </a:t>
            </a:r>
            <a:r>
              <a:rPr lang="ko-KR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ea typeface="+mj-ea"/>
                <a:cs typeface="맑은 고딕"/>
              </a:rPr>
              <a:t>실습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8902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13" y="2204864"/>
            <a:ext cx="8807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altLang="ko-KR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II. </a:t>
            </a:r>
            <a:r>
              <a:rPr lang="ko-KR" alt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플러그인의 활용</a:t>
            </a:r>
            <a:endParaRPr lang="en-US" altLang="ko-KR" sz="4800" b="1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pic>
        <p:nvPicPr>
          <p:cNvPr id="12" name="Picture 7" descr="qgis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13" name="Picture 8" descr="geoserver-logo-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4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5" name="Picture 10" descr="mapfish_whit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6" name="Picture 14" descr="openlayers_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18" name="Picture 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21" name="Picture 2" descr="GeoNod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22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3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4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09600" y="4114799"/>
            <a:ext cx="8662537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- 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교재에서는 교육의 편의상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Windows 32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비트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기반의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위주로 설명합니다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버전은 최신 버전과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샘플 데이터 셋은 실제 정보와 다르므로 교육용 이외에는 사용할 수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83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II-1 </a:t>
            </a:r>
            <a:r>
              <a:rPr lang="en-US" altLang="ko-KR" dirty="0" err="1" smtClean="0"/>
              <a:t>TmsForKorea</a:t>
            </a:r>
            <a:r>
              <a:rPr lang="ko-KR" altLang="en-US" dirty="0" smtClean="0"/>
              <a:t>를 이용한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판단</a:t>
            </a:r>
            <a:endParaRPr lang="ko-KR" altLang="en-US" dirty="0"/>
          </a:p>
        </p:txBody>
      </p:sp>
      <p:sp>
        <p:nvSpPr>
          <p:cNvPr id="3" name="직사각형 20"/>
          <p:cNvSpPr/>
          <p:nvPr/>
        </p:nvSpPr>
        <p:spPr>
          <a:xfrm>
            <a:off x="381000" y="792208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err="1" smtClean="0">
                <a:solidFill>
                  <a:srgbClr val="404040"/>
                </a:solidFill>
                <a:cs typeface="맑은 고딕" pitchFamily="50" charset="-128"/>
              </a:rPr>
              <a:t>TmsForKorea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7756" y="1249914"/>
            <a:ext cx="882389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b="1" i="1" dirty="0" smtClean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sz="1400" b="1" i="1" dirty="0" smtClean="0">
                <a:solidFill>
                  <a:srgbClr val="000000"/>
                </a:solidFill>
                <a:latin typeface="+mn-ea"/>
                <a:ea typeface="+mn-ea"/>
              </a:rPr>
              <a:t>다양한 온라인 지도를 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b="1" i="1" dirty="0" smtClean="0">
                <a:solidFill>
                  <a:srgbClr val="000000"/>
                </a:solidFill>
                <a:latin typeface="+mn-ea"/>
                <a:ea typeface="+mn-ea"/>
              </a:rPr>
              <a:t>에서 사용할 수 있게 해 줌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sz="1400" b="1" i="1" dirty="0" smtClean="0">
                <a:solidFill>
                  <a:srgbClr val="000000"/>
                </a:solidFill>
                <a:latin typeface="+mn-ea"/>
                <a:ea typeface="+mn-ea"/>
              </a:rPr>
              <a:t>자료의 위치 검증에도 큰 도움</a:t>
            </a:r>
            <a:endParaRPr lang="en-US" altLang="ko-KR" sz="1400" b="1" i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[Plugins] -&gt; [Manage and Install Plugins…]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“</a:t>
            </a:r>
            <a:r>
              <a:rPr lang="en-US" altLang="ko-KR" sz="1400" dirty="0" err="1" smtClean="0">
                <a:solidFill>
                  <a:srgbClr val="000000"/>
                </a:solidFill>
                <a:latin typeface="+mn-ea"/>
                <a:ea typeface="+mn-ea"/>
              </a:rPr>
              <a:t>korea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”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로 검색 후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en-US" altLang="ko-KR" sz="1400" dirty="0" err="1" smtClean="0">
                <a:solidFill>
                  <a:srgbClr val="000000"/>
                </a:solidFill>
                <a:latin typeface="+mn-ea"/>
                <a:ea typeface="+mn-ea"/>
              </a:rPr>
              <a:t>Tms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for Korea]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설치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Web – </a:t>
            </a:r>
            <a:r>
              <a:rPr lang="en-US" altLang="ko-KR" sz="1400" dirty="0" err="1" smtClean="0">
                <a:solidFill>
                  <a:srgbClr val="000000"/>
                </a:solidFill>
                <a:latin typeface="+mn-ea"/>
                <a:ea typeface="+mn-ea"/>
              </a:rPr>
              <a:t>Tms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for Korea – </a:t>
            </a:r>
            <a:r>
              <a:rPr lang="en-US" altLang="ko-KR" sz="1400" dirty="0" err="1" smtClean="0">
                <a:solidFill>
                  <a:srgbClr val="000000"/>
                </a:solidFill>
                <a:latin typeface="+mj-ea"/>
                <a:ea typeface="+mj-ea"/>
              </a:rPr>
              <a:t>Daum</a:t>
            </a:r>
            <a:r>
              <a:rPr lang="en-US" altLang="ko-KR" sz="1400" dirty="0" smtClean="0">
                <a:solidFill>
                  <a:srgbClr val="000000"/>
                </a:solidFill>
                <a:latin typeface="+mj-ea"/>
                <a:ea typeface="+mj-ea"/>
              </a:rPr>
              <a:t> Map – </a:t>
            </a:r>
            <a:r>
              <a:rPr lang="en-US" altLang="ko-KR" sz="1400" dirty="0" err="1" smtClean="0">
                <a:solidFill>
                  <a:srgbClr val="000000"/>
                </a:solidFill>
                <a:latin typeface="+mj-ea"/>
                <a:ea typeface="+mj-ea"/>
              </a:rPr>
              <a:t>Daum</a:t>
            </a:r>
            <a:r>
              <a:rPr lang="en-US" altLang="ko-KR" sz="1400" dirty="0" smtClean="0">
                <a:solidFill>
                  <a:srgbClr val="000000"/>
                </a:solidFill>
                <a:latin typeface="+mj-ea"/>
                <a:ea typeface="+mj-ea"/>
              </a:rPr>
              <a:t> Street</a:t>
            </a: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/FCLTS_20160704.shp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불러오기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좌표계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 정보가 없으므로 알아서 잘 </a:t>
            </a: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불러오기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⑤ EPSG:5179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로 </a:t>
            </a: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좌표계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변경하여 위치가 잘 맞는지 확인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112" y="2996952"/>
            <a:ext cx="3133725" cy="3305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3658939"/>
            <a:ext cx="4962525" cy="1981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2085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92208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Table Manager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756" y="1249914"/>
            <a:ext cx="8823895" cy="183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+mn-ea"/>
              </a:rPr>
              <a:t>- Attribute 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+mn-ea"/>
              </a:rPr>
              <a:t>테이블의 필드를 추가</a:t>
            </a: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+mn-ea"/>
              </a:rPr>
              <a:t>삭제</a:t>
            </a: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+mn-ea"/>
              </a:rPr>
              <a:t>복사 하거나 필드의 순서를 변경하고</a:t>
            </a: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+mn-ea"/>
              </a:rPr>
              <a:t>필드의 명칭을 수정하는</a:t>
            </a:r>
            <a:endParaRPr lang="en-US" altLang="ko-KR" sz="1400" b="1" i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+mn-ea"/>
              </a:rPr>
              <a:t> 등 속성 테이블에 대한 관리</a:t>
            </a:r>
            <a:endParaRPr lang="en-US" altLang="ko-KR" sz="1400" b="1" i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[Plugins] -&gt; [Manage and Install Plugins…]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[Get more]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탭에서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“table”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로 검색 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[Table Manager]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설치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Active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+mn-ea"/>
              </a:rPr>
              <a:t>레이어를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admin_emd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로 선택하고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[Vector] -&gt; [Table manager] -&gt; [Table manager]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Attribute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테이블의 필드에 대한 순서변경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Rename, Delete, Insert, Clone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이 가능하고 변경된 사항을 저장하거나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다른 이름으로 저장 하는 등 속성 테이블의 관리가 용이함 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5" y="3181175"/>
            <a:ext cx="3767470" cy="309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180" y="3488114"/>
            <a:ext cx="3767470" cy="3093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38" y="4651807"/>
            <a:ext cx="2202929" cy="150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II-2 </a:t>
            </a:r>
            <a:r>
              <a:rPr lang="en-US" altLang="ko-KR" dirty="0" err="1" smtClean="0"/>
              <a:t>TableManager</a:t>
            </a:r>
            <a:r>
              <a:rPr lang="ko-KR" altLang="en-US" dirty="0" smtClean="0"/>
              <a:t>를 이용한 자료구조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077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68" y="2958698"/>
            <a:ext cx="5265683" cy="3638603"/>
          </a:xfrm>
          <a:prstGeom prst="rect">
            <a:avLst/>
          </a:prstGeom>
        </p:spPr>
      </p:pic>
      <p:sp>
        <p:nvSpPr>
          <p:cNvPr id="4" name="직사각형 20"/>
          <p:cNvSpPr/>
          <p:nvPr/>
        </p:nvSpPr>
        <p:spPr>
          <a:xfrm>
            <a:off x="381000" y="792208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err="1">
                <a:solidFill>
                  <a:srgbClr val="404040"/>
                </a:solidFill>
                <a:cs typeface="맑은 고딕" pitchFamily="50" charset="-128"/>
              </a:rPr>
              <a:t>Heatmap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 Plugin (QGIS 2.0.1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기본 설치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756" y="1281730"/>
            <a:ext cx="8823895" cy="311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  <a:buFontTx/>
              <a:buChar char="-"/>
            </a:pP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Point 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레이어의 개수 또는 속성값을 통해 온도지도</a:t>
            </a: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en-US" altLang="ko-KR" sz="1400" b="1" i="1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HeatMap</a:t>
            </a: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생성</a:t>
            </a:r>
            <a:endParaRPr lang="en-US" altLang="ko-KR" sz="1400" b="1" i="1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  <a:buFontTx/>
              <a:buChar char="-"/>
            </a:pPr>
            <a:endParaRPr lang="en-US" altLang="ko-KR" sz="500" b="1" i="1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‘Seoul’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폴더에서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seoul_landprice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열기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데이터 출처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서울 열린 데이터 광장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[Raster] -&gt; 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Heatmap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-&gt; 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Heatmap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Input point layer :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seoul_landprice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&gt; Output raster : 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heatmap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으로 저장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Output format :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GeoTIFF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Radius :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1000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meters</a:t>
            </a: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Advanced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체크 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Use weight from field :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pricerate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[OK]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를 선택하여 온도지도 생성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heatmap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의 속성정보에서 스타일 변경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II-3 </a:t>
            </a:r>
            <a:r>
              <a:rPr lang="en-US" altLang="ko-KR" dirty="0" err="1" smtClean="0"/>
              <a:t>Heatmap</a:t>
            </a:r>
            <a:r>
              <a:rPr lang="ko-KR" altLang="en-US" dirty="0" smtClean="0"/>
              <a:t>을 이용한 </a:t>
            </a:r>
            <a:r>
              <a:rPr lang="ko-KR" altLang="en-US" dirty="0" err="1" smtClean="0"/>
              <a:t>밀도지도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8"/>
          <a:stretch/>
        </p:blipFill>
        <p:spPr>
          <a:xfrm>
            <a:off x="1247099" y="4411696"/>
            <a:ext cx="2759970" cy="21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98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59256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Profile Tool Plugin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3" y="2917239"/>
            <a:ext cx="5118537" cy="32098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6528" t="3800" r="42646" b="80100"/>
          <a:stretch/>
        </p:blipFill>
        <p:spPr>
          <a:xfrm>
            <a:off x="5434139" y="4905862"/>
            <a:ext cx="3462360" cy="15056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4580" y="1278983"/>
            <a:ext cx="8719120" cy="127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  <a:buFontTx/>
              <a:buChar char="-"/>
            </a:pP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DEM(Elevation Layer) 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등 </a:t>
            </a: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Raster </a:t>
            </a:r>
            <a:r>
              <a:rPr lang="ko-KR" altLang="en-US" sz="1400" b="1" i="1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레이어를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활용하여 사용자가 선택한 구간</a:t>
            </a: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(Line)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의 종단면 그래프를 생성하는 플러그인</a:t>
            </a:r>
            <a:endParaRPr lang="en-US" altLang="ko-KR" sz="1400" b="1" i="1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[Plugins] -&gt; [Manage and Install Plugins…]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[Get more]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탭에서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“Profile tool”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로 검색 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[Profile tool]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설치</a:t>
            </a: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[Plugins] -&gt; [Profile Tool] -&gt; [Terrain Profile]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II-4 Profile</a:t>
            </a:r>
            <a:r>
              <a:rPr lang="ko-KR" altLang="en-US" dirty="0" smtClean="0"/>
              <a:t>을 이용한 </a:t>
            </a:r>
            <a:r>
              <a:rPr lang="ko-KR" altLang="en-US" dirty="0" err="1" smtClean="0"/>
              <a:t>지형분석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29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75732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Profile Tool Plugin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580" y="1295459"/>
            <a:ext cx="871912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TOC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에서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Active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레이어로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dem30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을 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⑤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Profile Tool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창이 나타나면 종단면을 생성할 위치로 확대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⑥ 다시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[Plugins] -&gt; [Profile Tool] -&gt; [Terrain Profile]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을 선택하면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마우스 포인터가 십자가로 변하고 종단면 생성을 위해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Map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에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라인을 생성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마지막으로 </a:t>
            </a:r>
            <a:r>
              <a:rPr lang="ko-KR" altLang="en-US" sz="1400" dirty="0" err="1">
                <a:solidFill>
                  <a:srgbClr val="000000"/>
                </a:solidFill>
                <a:latin typeface="맑은 고딕"/>
                <a:ea typeface="맑은 고딕"/>
              </a:rPr>
              <a:t>더블클릭하여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 라인 생성을 마침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⑦ 생성된 종단면 그래프를 확인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01" y="2795953"/>
            <a:ext cx="5105859" cy="367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0" y="4411781"/>
            <a:ext cx="4464496" cy="170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II-4 Profile</a:t>
            </a:r>
            <a:r>
              <a:rPr lang="ko-KR" altLang="en-US" dirty="0"/>
              <a:t>을 이용한 </a:t>
            </a:r>
            <a:r>
              <a:rPr lang="ko-KR" altLang="en-US" dirty="0" err="1"/>
              <a:t>지형분석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465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59256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Profile Tool Plugin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580" y="1278983"/>
            <a:ext cx="8719120" cy="77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⑧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샘플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데이터 중에서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road_link2 </a:t>
            </a:r>
            <a:r>
              <a:rPr lang="en-US" altLang="ko-KR" sz="1400" dirty="0" err="1">
                <a:solidFill>
                  <a:srgbClr val="000000"/>
                </a:solidFill>
                <a:latin typeface="맑은 고딕"/>
                <a:ea typeface="맑은 고딕"/>
              </a:rPr>
              <a:t>shp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파일을 로드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⑨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Profile Tool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창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Selection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옵션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Selected Polyline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으로 설정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⑩ 화면을 확대하여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road_link2 </a:t>
            </a:r>
            <a:r>
              <a:rPr lang="ko-KR" altLang="en-US" sz="1400" dirty="0" err="1">
                <a:solidFill>
                  <a:srgbClr val="000000"/>
                </a:solidFill>
                <a:latin typeface="맑은 고딕"/>
                <a:ea typeface="맑은 고딕"/>
              </a:rPr>
              <a:t>레이어의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피처를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선택하여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선택한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피처에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따른 종단면 값을 획득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70" y="2213496"/>
            <a:ext cx="4901879" cy="39530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8344" t="59799" r="24800" b="4501"/>
          <a:stretch/>
        </p:blipFill>
        <p:spPr>
          <a:xfrm>
            <a:off x="5363592" y="3412752"/>
            <a:ext cx="3807758" cy="163189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356370" y="4727814"/>
            <a:ext cx="720080" cy="3168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II-4 Profile</a:t>
            </a:r>
            <a:r>
              <a:rPr lang="ko-KR" altLang="en-US" dirty="0"/>
              <a:t>을 이용한 </a:t>
            </a:r>
            <a:r>
              <a:rPr lang="ko-KR" altLang="en-US" dirty="0" err="1"/>
              <a:t>지형분석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096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59256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err="1">
                <a:solidFill>
                  <a:srgbClr val="404040"/>
                </a:solidFill>
                <a:cs typeface="맑은 고딕" pitchFamily="50" charset="-128"/>
              </a:rPr>
              <a:t>EasyCustomLabeling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 Plugin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380" y="1278982"/>
            <a:ext cx="8693720" cy="133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  <a:buFontTx/>
              <a:buChar char="-"/>
            </a:pP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특정 레이어의 라벨을 별도의 레이어로 관리하여</a:t>
            </a: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보다</a:t>
            </a: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편리한 </a:t>
            </a:r>
            <a:r>
              <a:rPr lang="ko-KR" altLang="en-US" sz="1400" b="1" i="1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라벨링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커스텀을 제공하는 플러그인</a:t>
            </a:r>
            <a:endParaRPr lang="en-US" altLang="ko-KR" sz="1400" b="1" i="1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[Plugins] -&gt; [Manage and Install Plugins…]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[Get more]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탭에서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“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EasyCustomLabeling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”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로 검색 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EasyCustomLabeling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툴바에서 플러그인 설치 확인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  <a:buFontTx/>
              <a:buChar char="-"/>
            </a:pPr>
            <a:endParaRPr lang="en-US" altLang="ko-KR" sz="1400" b="1" i="1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23663" t="22825" r="26988" b="20002"/>
          <a:stretch/>
        </p:blipFill>
        <p:spPr>
          <a:xfrm>
            <a:off x="615381" y="3361093"/>
            <a:ext cx="4579157" cy="29712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35575"/>
          <a:stretch/>
        </p:blipFill>
        <p:spPr>
          <a:xfrm>
            <a:off x="3041317" y="2546080"/>
            <a:ext cx="6160910" cy="10458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99177" y="3048852"/>
            <a:ext cx="1440160" cy="238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II-5 </a:t>
            </a:r>
            <a:r>
              <a:rPr lang="en-US" altLang="ko-KR" dirty="0" err="1" smtClean="0"/>
              <a:t>EasyCustomLabeling</a:t>
            </a:r>
            <a:r>
              <a:rPr lang="ko-KR" altLang="en-US" dirty="0" smtClean="0"/>
              <a:t>을 이용한 진보된 </a:t>
            </a:r>
            <a:r>
              <a:rPr lang="ko-KR" altLang="en-US" dirty="0" err="1" smtClean="0"/>
              <a:t>라벨링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37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67494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err="1">
                <a:solidFill>
                  <a:srgbClr val="404040"/>
                </a:solidFill>
                <a:cs typeface="맑은 고딕" pitchFamily="50" charset="-128"/>
              </a:rPr>
              <a:t>EasyCustomLabeling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 Plugin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380" y="1287220"/>
            <a:ext cx="8693720" cy="10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샘플 데이터 폴더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seoul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의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TOC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 추가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TOC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활성화한 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EasyCustomLabeling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플러그인 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⑥ 플러그인 대화상자에서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‘Labeling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대상 컬럼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’ (SGG_NM)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지정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⑦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좌표계는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원시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와 동일하게 설정 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1" y="2674119"/>
            <a:ext cx="6532877" cy="367240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21806" y="4220195"/>
            <a:ext cx="1027236" cy="130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20" y="1564761"/>
            <a:ext cx="258231" cy="220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46774" y="4309671"/>
            <a:ext cx="1076647" cy="133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98" y="2432286"/>
            <a:ext cx="29051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II-5 </a:t>
            </a:r>
            <a:r>
              <a:rPr lang="en-US" altLang="ko-KR" dirty="0" err="1"/>
              <a:t>EasyCustomLabeling</a:t>
            </a:r>
            <a:r>
              <a:rPr lang="ko-KR" altLang="en-US" dirty="0"/>
              <a:t>을 이용한 진보된 </a:t>
            </a:r>
            <a:r>
              <a:rPr lang="ko-KR" altLang="en-US" dirty="0" err="1"/>
              <a:t>라벨링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80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67494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err="1">
                <a:solidFill>
                  <a:srgbClr val="404040"/>
                </a:solidFill>
                <a:cs typeface="맑은 고딕" pitchFamily="50" charset="-128"/>
              </a:rPr>
              <a:t>EasyCustomLabeling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 Plugin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380" y="1287220"/>
            <a:ext cx="8693720" cy="49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⑧ 추가된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라벨링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레이어와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툴바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메뉴의 활성화된 상태 확인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생성된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라벨링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레이어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Label_admin_sgg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의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라벨링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설정 대화상자를 통해 라벨 속성 변경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26" y="1926730"/>
            <a:ext cx="7148332" cy="403971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76350" y="3611488"/>
            <a:ext cx="1296144" cy="130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2058820" y="2261197"/>
            <a:ext cx="1178313" cy="1434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04" y="2396609"/>
            <a:ext cx="2649682" cy="3099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3410" t="2063" r="1650"/>
          <a:stretch/>
        </p:blipFill>
        <p:spPr>
          <a:xfrm>
            <a:off x="6700906" y="3454513"/>
            <a:ext cx="2608195" cy="306067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II-5 </a:t>
            </a:r>
            <a:r>
              <a:rPr lang="en-US" altLang="ko-KR" dirty="0" err="1"/>
              <a:t>EasyCustomLabeling</a:t>
            </a:r>
            <a:r>
              <a:rPr lang="ko-KR" altLang="en-US" dirty="0"/>
              <a:t>을 이용한 진보된 </a:t>
            </a:r>
            <a:r>
              <a:rPr lang="ko-KR" altLang="en-US" dirty="0" err="1"/>
              <a:t>라벨링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36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97" y="2632504"/>
            <a:ext cx="5450308" cy="346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20"/>
          <p:cNvSpPr/>
          <p:nvPr/>
        </p:nvSpPr>
        <p:spPr>
          <a:xfrm>
            <a:off x="381000" y="896757"/>
            <a:ext cx="8862646" cy="444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63776" indent="-263776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385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385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385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385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385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385" b="1" dirty="0">
                <a:solidFill>
                  <a:srgbClr val="404040"/>
                </a:solidFill>
                <a:cs typeface="맑은 고딕" pitchFamily="50" charset="-128"/>
              </a:rPr>
              <a:t>Vector </a:t>
            </a:r>
            <a:r>
              <a:rPr lang="ko-KR" altLang="en-US" sz="1385" b="1" dirty="0">
                <a:solidFill>
                  <a:srgbClr val="404040"/>
                </a:solidFill>
                <a:cs typeface="맑은 고딕" pitchFamily="50" charset="-128"/>
              </a:rPr>
              <a:t>기능</a:t>
            </a:r>
            <a:endParaRPr lang="en-US" altLang="ko-KR" sz="1385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32693" y="1468392"/>
            <a:ext cx="8370277" cy="284052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10669" indent="-263776" defTabSz="867529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1846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한강을 지나는 서울시 구 찾기 </a:t>
            </a:r>
            <a:r>
              <a:rPr lang="en-US" altLang="ko-KR" sz="1846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(Spatial Query)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2520" y="2227684"/>
            <a:ext cx="8611126" cy="229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‘Seoul’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폴더에서 </a:t>
            </a:r>
            <a:r>
              <a:rPr lang="en-US" altLang="ko-KR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레이어와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river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레이어를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TOC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 추가</a:t>
            </a:r>
            <a:endParaRPr lang="en-US" altLang="ko-KR" sz="1477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ko-KR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[Vector]-[Spatial Query]-</a:t>
            </a: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[Spatial Query]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메뉴 실행</a:t>
            </a:r>
            <a:endParaRPr lang="en-US" altLang="ko-KR" sz="1477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[Spatial Query]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대화상자에서</a:t>
            </a:r>
            <a:endParaRPr lang="en-US" altLang="ko-KR" sz="1477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source feature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를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</a:t>
            </a:r>
            <a:r>
              <a:rPr lang="en-US" altLang="ko-KR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’ </a:t>
            </a: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where the feature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를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‘intersect’</a:t>
            </a: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reference feature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를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‘river’ </a:t>
            </a: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Apply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실행</a:t>
            </a:r>
            <a:endParaRPr lang="en-US" altLang="ko-KR" sz="1477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43812" y="4189186"/>
            <a:ext cx="1395847" cy="1946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23" dirty="0"/>
          </a:p>
        </p:txBody>
      </p:sp>
      <p:sp>
        <p:nvSpPr>
          <p:cNvPr id="18" name="직사각형 17"/>
          <p:cNvSpPr/>
          <p:nvPr/>
        </p:nvSpPr>
        <p:spPr>
          <a:xfrm>
            <a:off x="5265126" y="3227721"/>
            <a:ext cx="953382" cy="1608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23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035" y="3629538"/>
            <a:ext cx="3410991" cy="2768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010163" y="3985329"/>
            <a:ext cx="3269658" cy="1608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23" dirty="0"/>
          </a:p>
        </p:txBody>
      </p:sp>
      <p:sp>
        <p:nvSpPr>
          <p:cNvPr id="20" name="직사각형 19"/>
          <p:cNvSpPr/>
          <p:nvPr/>
        </p:nvSpPr>
        <p:spPr>
          <a:xfrm>
            <a:off x="6010163" y="4383820"/>
            <a:ext cx="3269658" cy="2706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23" dirty="0"/>
          </a:p>
        </p:txBody>
      </p:sp>
      <p:sp>
        <p:nvSpPr>
          <p:cNvPr id="21" name="직사각형 20"/>
          <p:cNvSpPr/>
          <p:nvPr/>
        </p:nvSpPr>
        <p:spPr>
          <a:xfrm>
            <a:off x="6010163" y="4814254"/>
            <a:ext cx="3269658" cy="184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23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81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90237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err="1">
                <a:solidFill>
                  <a:srgbClr val="404040"/>
                </a:solidFill>
                <a:cs typeface="맑은 고딕" pitchFamily="50" charset="-128"/>
              </a:rPr>
              <a:t>EasyCustomLabeling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 Plugin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380" y="1244059"/>
            <a:ext cx="8693720" cy="10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⑨ 라벨 객체에 대한 편집 기능 수행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라벨 이동 도구를 통한 라벨의 위치 조정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라벨 보기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숨김 도구를 통한 라벨 표시 조정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라벨 핀 조정 도구를 통한 핀 조정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354" y="1502044"/>
            <a:ext cx="260651" cy="24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05" y="1782143"/>
            <a:ext cx="252753" cy="248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075389" y="2395446"/>
            <a:ext cx="7300387" cy="4089030"/>
            <a:chOff x="1627713" y="2387970"/>
            <a:chExt cx="6962145" cy="394268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7713" y="2387970"/>
              <a:ext cx="6962145" cy="394268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946042" y="2710442"/>
              <a:ext cx="1071197" cy="1434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0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336856" y="4150070"/>
              <a:ext cx="432048" cy="2603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000" dirty="0"/>
            </a:p>
          </p:txBody>
        </p:sp>
      </p:grp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033" y="2052606"/>
            <a:ext cx="602104" cy="296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II-5 </a:t>
            </a:r>
            <a:r>
              <a:rPr lang="en-US" altLang="ko-KR" dirty="0" err="1"/>
              <a:t>EasyCustomLabeling</a:t>
            </a:r>
            <a:r>
              <a:rPr lang="ko-KR" altLang="en-US" dirty="0"/>
              <a:t>을 이용한 진보된 </a:t>
            </a:r>
            <a:r>
              <a:rPr lang="ko-KR" altLang="en-US" dirty="0" err="1"/>
              <a:t>라벨링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471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97346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3D visualization Plugin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380" y="1317072"/>
            <a:ext cx="8693720" cy="189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  <a:buFontTx/>
              <a:buChar char="-"/>
            </a:pP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DEM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자료를 바탕으로 </a:t>
            </a: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3D 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웹화면으로 제공할 수 있는 플러그인</a:t>
            </a:r>
            <a:endParaRPr lang="en-US" altLang="ko-KR" sz="1400" b="1" i="1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[Plugins] -&gt; [Manage and Install Plugins…]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[Get more]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탭에서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“QGIS2threejs”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로 검색 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[QGIS2threejs]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툴바에서 플러그인 설치 확인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메뉴바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[Web]-[QGIS2threejs]-[QGIS2threejs]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  <a:buFontTx/>
              <a:buChar char="-"/>
            </a:pPr>
            <a:endParaRPr lang="en-US" altLang="ko-KR" sz="1400" b="1" i="1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  <a:buFontTx/>
              <a:buChar char="-"/>
            </a:pPr>
            <a:endParaRPr lang="en-US" altLang="ko-KR" sz="1400" b="1" i="1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52" y="2935931"/>
            <a:ext cx="6154665" cy="34613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9494" r="30957" b="87796"/>
          <a:stretch/>
        </p:blipFill>
        <p:spPr>
          <a:xfrm>
            <a:off x="4028703" y="2832820"/>
            <a:ext cx="5124450" cy="71474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96191" y="3242167"/>
            <a:ext cx="671845" cy="238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II-6 Qgis2threejs</a:t>
            </a:r>
            <a:r>
              <a:rPr lang="ko-KR" altLang="en-US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370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783970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3D visualization Plugin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380" y="1303696"/>
            <a:ext cx="8693720" cy="49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샘플 데이터 폴더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seoul_raster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dem30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TOC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 추가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dem30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레이어의 스타일 속성을 변경하여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렌더링 스타일 변경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94" y="2929952"/>
            <a:ext cx="6022005" cy="33587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675819" y="2494498"/>
            <a:ext cx="4566607" cy="29076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15217" y="4412028"/>
            <a:ext cx="1008112" cy="4103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6822309" y="3142651"/>
            <a:ext cx="1538873" cy="1424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624" y="1273493"/>
            <a:ext cx="2361010" cy="110450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II-6 Qgis2threejs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시각화</a:t>
            </a:r>
          </a:p>
        </p:txBody>
      </p:sp>
    </p:spTree>
    <p:extLst>
      <p:ext uri="{BB962C8B-B14F-4D97-AF65-F5344CB8AC3E}">
        <p14:creationId xmlns:p14="http://schemas.microsoft.com/office/powerpoint/2010/main" val="2980244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24054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3D visualization Plugin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380" y="1277876"/>
            <a:ext cx="8693720" cy="710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⑥       플러그인 툴을 실행하여 대화상자 로드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⑦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Qgis2threejs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대화상자에서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[DEM Layer]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[Resampling]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옵션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[Display type], [Output HTML file path]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등을 설정한 뒤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[Run]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으로 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12" y="1277877"/>
            <a:ext cx="306589" cy="27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471379" y="2088370"/>
            <a:ext cx="7110646" cy="4379105"/>
            <a:chOff x="1157054" y="2155045"/>
            <a:chExt cx="6421718" cy="396521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7054" y="2155045"/>
              <a:ext cx="6421718" cy="3636636"/>
            </a:xfrm>
            <a:prstGeom prst="rect">
              <a:avLst/>
            </a:prstGeom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056" y="2549277"/>
              <a:ext cx="3964575" cy="3570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57824" y="2953081"/>
              <a:ext cx="2769134" cy="1475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0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7824" y="4011915"/>
              <a:ext cx="2769134" cy="11071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0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41797" y="5566670"/>
              <a:ext cx="3950833" cy="2949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000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II-6 Qgis2threejs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시각화</a:t>
            </a:r>
          </a:p>
        </p:txBody>
      </p:sp>
    </p:spTree>
    <p:extLst>
      <p:ext uri="{BB962C8B-B14F-4D97-AF65-F5344CB8AC3E}">
        <p14:creationId xmlns:p14="http://schemas.microsoft.com/office/powerpoint/2010/main" val="1560050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45488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‘trace’ new feature geometry based on existing feature Plugin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8" y="2825499"/>
            <a:ext cx="5985247" cy="364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999" y="2486383"/>
            <a:ext cx="4459641" cy="330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5381" y="1365214"/>
            <a:ext cx="8709595" cy="10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39800" eaLnBrk="0" fontAlgn="b" hangingPunct="0">
              <a:spcBef>
                <a:spcPct val="30000"/>
              </a:spcBef>
            </a:pPr>
            <a:r>
              <a:rPr lang="en-US" altLang="ko-KR" sz="1400" b="1" i="1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+mn-ea"/>
              </a:rPr>
              <a:t>기존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 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+mn-ea"/>
              </a:rPr>
              <a:t>존재하는 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+mn-ea"/>
              </a:rPr>
              <a:t>피처의 </a:t>
            </a:r>
            <a:r>
              <a:rPr lang="ko-KR" altLang="en-US" sz="1400" b="1" i="1" dirty="0" err="1">
                <a:solidFill>
                  <a:srgbClr val="000000"/>
                </a:solidFill>
                <a:latin typeface="+mn-ea"/>
                <a:ea typeface="+mn-ea"/>
              </a:rPr>
              <a:t>버텍스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+mn-ea"/>
              </a:rPr>
              <a:t> 정보를 따라 자동으로 </a:t>
            </a:r>
            <a:r>
              <a:rPr lang="ko-KR" altLang="en-US" sz="1400" b="1" i="1" dirty="0" err="1">
                <a:solidFill>
                  <a:srgbClr val="000000"/>
                </a:solidFill>
                <a:latin typeface="+mn-ea"/>
                <a:ea typeface="+mn-ea"/>
              </a:rPr>
              <a:t>디지타이징</a:t>
            </a:r>
            <a:r>
              <a:rPr lang="ko-KR" altLang="en-US" sz="1400" b="1" i="1" dirty="0">
                <a:solidFill>
                  <a:srgbClr val="000000"/>
                </a:solidFill>
                <a:latin typeface="+mn-ea"/>
                <a:ea typeface="+mn-ea"/>
              </a:rPr>
              <a:t> 지원하는 플러그인</a:t>
            </a:r>
            <a:endParaRPr lang="en-US" altLang="ko-KR" sz="1400" b="1" i="1" dirty="0">
              <a:solidFill>
                <a:srgbClr val="000000"/>
              </a:solidFill>
              <a:latin typeface="+mn-ea"/>
              <a:ea typeface="+mn-ea"/>
            </a:endParaRPr>
          </a:p>
          <a:p>
            <a:pPr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[Plugins] -&gt; [Manage and Install Plugins…]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[Get more]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탭에서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“auto trace”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로 검색 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[Auto Trace]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설치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③ 툴바에서 플러그인 설치 확인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&gt; [Plugins]-[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AutoTrace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]-[Help]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제공</a:t>
            </a:r>
            <a:endParaRPr lang="en-US" altLang="ko-KR" sz="1400" b="1" i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II-7 Auto Trace</a:t>
            </a:r>
            <a:r>
              <a:rPr lang="ko-KR" altLang="en-US" dirty="0" smtClean="0"/>
              <a:t>를 이용한 자동 </a:t>
            </a:r>
            <a:r>
              <a:rPr lang="ko-KR" altLang="en-US" dirty="0" err="1" smtClean="0"/>
              <a:t>디지타이징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311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41779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‘trace’ new feature geometry based on existing feature Plugin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5381" y="1270887"/>
            <a:ext cx="8709595" cy="49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디지타이징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할 신규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폴리곤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레이어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autoTrace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생성 및 추가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 따라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그릴 기준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피처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추가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80" y="1918959"/>
            <a:ext cx="5509195" cy="453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01" y="1270888"/>
            <a:ext cx="3621075" cy="45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818564" y="1774943"/>
            <a:ext cx="1320006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II-7 Auto Trace</a:t>
            </a:r>
            <a:r>
              <a:rPr lang="ko-KR" altLang="en-US" dirty="0"/>
              <a:t>를 이용한 자동 </a:t>
            </a:r>
            <a:r>
              <a:rPr lang="ko-KR" altLang="en-US" dirty="0" err="1"/>
              <a:t>디지타이징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761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24312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‘trace’ new feature geometry based on existing feature Plugin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5381" y="1278135"/>
            <a:ext cx="8709595" cy="77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⑥ 따라 그리기 위한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스내핑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옵션 지정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(10~20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권장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⑦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autoTrace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편집 시작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⑧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autoTrace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플러그인      버튼 클릭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168" y="2162779"/>
            <a:ext cx="6774534" cy="450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58802" y="5445223"/>
            <a:ext cx="3096344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5364045" y="2545854"/>
            <a:ext cx="251184" cy="261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3993146" y="2545854"/>
            <a:ext cx="251184" cy="261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7076"/>
          <a:stretch/>
        </p:blipFill>
        <p:spPr bwMode="auto">
          <a:xfrm>
            <a:off x="2496604" y="1797379"/>
            <a:ext cx="241834" cy="23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II-7 Auto Trace</a:t>
            </a:r>
            <a:r>
              <a:rPr lang="ko-KR" altLang="en-US" dirty="0"/>
              <a:t>를 이용한 자동 </a:t>
            </a:r>
            <a:r>
              <a:rPr lang="ko-KR" altLang="en-US" dirty="0" err="1"/>
              <a:t>디지타이징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718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66" y="2090771"/>
            <a:ext cx="6774534" cy="450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20"/>
          <p:cNvSpPr/>
          <p:nvPr/>
        </p:nvSpPr>
        <p:spPr>
          <a:xfrm>
            <a:off x="381000" y="771354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‘trace’ new feature geometry based on existing feature Plugin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5381" y="1208701"/>
            <a:ext cx="8709595" cy="77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⑨ 최초 클릭이후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shift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키를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누른 채로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드래그를 통해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trace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하며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디지타이징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&gt;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마지막 클릭이후 오른쪽 클릭으로 종료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&gt;Ctrl + Shift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키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입력시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반대편 영역 지정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9274" y="5373215"/>
            <a:ext cx="3096344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II-7 Auto Trace</a:t>
            </a:r>
            <a:r>
              <a:rPr lang="ko-KR" altLang="en-US" dirty="0"/>
              <a:t>를 이용한 자동 </a:t>
            </a:r>
            <a:r>
              <a:rPr lang="ko-KR" altLang="en-US" dirty="0" err="1"/>
              <a:t>디지타이징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396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40530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QGIS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에서 작성한 지도를 손쉽게 바로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구글어스에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연동해주는 플러그인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381" y="1277876"/>
            <a:ext cx="8709595" cy="710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[Plugins] -&gt; [Manage and Install Plugins… ] -&gt; 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GEarthView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설치하기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60363" indent="-360363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작성한 지도를 확인하고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투명도 설정하는 것이 좋음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GEarthView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()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아이콘을 누르면 바로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구글어스에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지도가 표현되는 것을 확인할 수 있음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endParaRPr lang="en-US" altLang="ko-KR" sz="14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II-8 </a:t>
            </a:r>
            <a:r>
              <a:rPr lang="en-US" altLang="ko-KR" dirty="0" err="1" smtClean="0"/>
              <a:t>Gearth</a:t>
            </a:r>
            <a:r>
              <a:rPr lang="en-US" altLang="ko-KR" dirty="0" smtClean="0"/>
              <a:t> View </a:t>
            </a:r>
            <a:r>
              <a:rPr lang="ko-KR" altLang="en-US" dirty="0" smtClean="0"/>
              <a:t>플러그인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2" y="2056674"/>
            <a:ext cx="5943600" cy="38289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23" y="3529522"/>
            <a:ext cx="4826976" cy="29404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2042035"/>
            <a:ext cx="26860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8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236" y="2938253"/>
            <a:ext cx="4395854" cy="304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20"/>
          <p:cNvSpPr/>
          <p:nvPr/>
        </p:nvSpPr>
        <p:spPr>
          <a:xfrm>
            <a:off x="381000" y="852380"/>
            <a:ext cx="8862646" cy="444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63776" indent="-263776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385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385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385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385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385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385" b="1" dirty="0">
                <a:solidFill>
                  <a:srgbClr val="404040"/>
                </a:solidFill>
                <a:cs typeface="맑은 고딕" pitchFamily="50" charset="-128"/>
              </a:rPr>
              <a:t>Vector </a:t>
            </a:r>
            <a:r>
              <a:rPr lang="ko-KR" altLang="en-US" sz="1385" b="1" dirty="0">
                <a:solidFill>
                  <a:srgbClr val="404040"/>
                </a:solidFill>
                <a:cs typeface="맑은 고딕" pitchFamily="50" charset="-128"/>
              </a:rPr>
              <a:t>기능</a:t>
            </a:r>
            <a:endParaRPr lang="en-US" altLang="ko-KR" sz="1385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32693" y="1344748"/>
            <a:ext cx="8370277" cy="284052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10669" indent="-263776" defTabSz="867529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1846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한강을 지나는 서울시 구 찾기 </a:t>
            </a:r>
            <a:r>
              <a:rPr lang="en-US" altLang="ko-KR" sz="1846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(Spatial Query)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2520" y="1988781"/>
            <a:ext cx="8611126" cy="2000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“Create new selection”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버튼으로 선택된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피쳐들만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가상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레이어로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생성</a:t>
            </a:r>
            <a:endParaRPr lang="en-US" altLang="ko-KR" sz="1477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Layers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Panel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영역에</a:t>
            </a:r>
            <a:endParaRPr lang="en-US" altLang="ko-KR" sz="1477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‘</a:t>
            </a:r>
            <a:r>
              <a:rPr lang="en-US" altLang="ko-KR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admin_sgg_selected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’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추가됨을 확인</a:t>
            </a:r>
            <a:endParaRPr lang="en-US" altLang="ko-KR" sz="1477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⑥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</a:t>
            </a:r>
            <a:r>
              <a:rPr lang="en-US" altLang="ko-KR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admin_sgg_selected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’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레이어를</a:t>
            </a:r>
            <a:endParaRPr lang="en-US" altLang="ko-KR" sz="1477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실제 </a:t>
            </a:r>
            <a:r>
              <a:rPr lang="en-US" altLang="ko-KR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shp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파일로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save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한다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.</a:t>
            </a: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⑦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속성창을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열어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source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였던</a:t>
            </a:r>
            <a:endParaRPr lang="en-US" altLang="ko-KR" sz="1477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‘</a:t>
            </a:r>
            <a:r>
              <a:rPr lang="en-US" altLang="ko-KR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’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와의 차이점을 확인</a:t>
            </a:r>
            <a:endParaRPr lang="en-US" altLang="ko-KR" sz="1477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04830" y="5377324"/>
            <a:ext cx="1912267" cy="227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23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t="4026" r="70477" b="37795"/>
          <a:stretch/>
        </p:blipFill>
        <p:spPr bwMode="auto">
          <a:xfrm>
            <a:off x="6747661" y="2436375"/>
            <a:ext cx="2644726" cy="3795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6747661" y="5231293"/>
            <a:ext cx="2702196" cy="2236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23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1761" y="4087940"/>
            <a:ext cx="2961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  <a:ea typeface="맑은 고딕" panose="020B0503020000020004" pitchFamily="50" charset="-127"/>
              </a:rPr>
              <a:t>* </a:t>
            </a:r>
            <a:r>
              <a:rPr lang="ko-KR" altLang="en-US" sz="1000" dirty="0">
                <a:latin typeface="+mn-ea"/>
                <a:ea typeface="맑은 고딕" panose="020B0503020000020004" pitchFamily="50" charset="-127"/>
              </a:rPr>
              <a:t>한글이 깨질 경우</a:t>
            </a:r>
            <a:r>
              <a:rPr lang="en-US" altLang="ko-KR" sz="1000" dirty="0">
                <a:latin typeface="+mn-ea"/>
                <a:ea typeface="맑은 고딕" panose="020B0503020000020004" pitchFamily="50" charset="-127"/>
              </a:rPr>
              <a:t>, ‘EUC-KR’</a:t>
            </a:r>
            <a:r>
              <a:rPr lang="ko-KR" altLang="en-US" sz="1000" dirty="0">
                <a:latin typeface="+mn-ea"/>
                <a:ea typeface="맑은 고딕" panose="020B0503020000020004" pitchFamily="50" charset="-127"/>
              </a:rPr>
              <a:t>로 </a:t>
            </a:r>
            <a:r>
              <a:rPr lang="ko-KR" altLang="en-US" sz="1000" dirty="0" err="1">
                <a:latin typeface="+mn-ea"/>
                <a:ea typeface="맑은 고딕" panose="020B0503020000020004" pitchFamily="50" charset="-127"/>
              </a:rPr>
              <a:t>인코딩</a:t>
            </a:r>
            <a:r>
              <a:rPr lang="ko-KR" altLang="en-US" sz="1000" dirty="0">
                <a:latin typeface="+mn-ea"/>
                <a:ea typeface="맑은 고딕" panose="020B0503020000020004" pitchFamily="50" charset="-127"/>
              </a:rPr>
              <a:t> 변경</a:t>
            </a:r>
            <a:endParaRPr lang="ko-KR" altLang="en-US" sz="1000" dirty="0">
              <a:latin typeface="+mn-ea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98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62" y="2874149"/>
            <a:ext cx="5450309" cy="346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20"/>
          <p:cNvSpPr/>
          <p:nvPr/>
        </p:nvSpPr>
        <p:spPr>
          <a:xfrm>
            <a:off x="381000" y="852380"/>
            <a:ext cx="8862646" cy="444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63776" indent="-263776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385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385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385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385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385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385" b="1" dirty="0">
                <a:solidFill>
                  <a:srgbClr val="404040"/>
                </a:solidFill>
                <a:cs typeface="맑은 고딕" pitchFamily="50" charset="-128"/>
              </a:rPr>
              <a:t>Vector </a:t>
            </a:r>
            <a:r>
              <a:rPr lang="ko-KR" altLang="en-US" sz="1385" b="1" dirty="0">
                <a:solidFill>
                  <a:srgbClr val="404040"/>
                </a:solidFill>
                <a:cs typeface="맑은 고딕" pitchFamily="50" charset="-128"/>
              </a:rPr>
              <a:t>기능</a:t>
            </a:r>
            <a:endParaRPr lang="en-US" altLang="ko-KR" sz="1385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32693" y="1344748"/>
            <a:ext cx="8370277" cy="284052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10669" indent="-263776" defTabSz="867529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1846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 </a:t>
            </a:r>
            <a:r>
              <a:rPr lang="en-US" altLang="ko-KR" sz="1846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Intersect/Clip </a:t>
            </a:r>
            <a:r>
              <a:rPr lang="ko-KR" altLang="en-US" sz="1846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맑은 고딕"/>
              </a:rPr>
              <a:t>기능을 통한 공간 연산</a:t>
            </a:r>
            <a:endParaRPr lang="en-US" altLang="ko-KR" sz="184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2520" y="2005257"/>
            <a:ext cx="8611126" cy="818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레이어와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river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레이어를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사용해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Intersect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연산을 실행한다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.</a:t>
            </a: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ko-KR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동일한 </a:t>
            </a:r>
            <a:r>
              <a:rPr lang="en-US" altLang="ko-KR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2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개의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레이어로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Clip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실행</a:t>
            </a:r>
            <a:endParaRPr lang="en-US" altLang="ko-KR" sz="1477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1185" indent="-284292" defTabSz="867529" eaLnBrk="0" fontAlgn="b" hangingPunct="0">
              <a:spcBef>
                <a:spcPct val="30000"/>
              </a:spcBef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결과 </a:t>
            </a:r>
            <a:r>
              <a:rPr lang="en-US" altLang="ko-KR" sz="1477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shp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파일의 속성을 열어 차이 확인</a:t>
            </a:r>
            <a:endParaRPr lang="en-US" altLang="ko-KR" sz="1477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6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172981" y="4467626"/>
            <a:ext cx="1395847" cy="1946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23" dirty="0"/>
          </a:p>
        </p:txBody>
      </p:sp>
      <p:sp>
        <p:nvSpPr>
          <p:cNvPr id="18" name="직사각형 17"/>
          <p:cNvSpPr/>
          <p:nvPr/>
        </p:nvSpPr>
        <p:spPr>
          <a:xfrm>
            <a:off x="6214718" y="4115282"/>
            <a:ext cx="871883" cy="1601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23" dirty="0"/>
          </a:p>
        </p:txBody>
      </p:sp>
    </p:spTree>
    <p:extLst>
      <p:ext uri="{BB962C8B-B14F-4D97-AF65-F5344CB8AC3E}">
        <p14:creationId xmlns:p14="http://schemas.microsoft.com/office/powerpoint/2010/main" val="18612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58545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Vector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53480" y="1339428"/>
            <a:ext cx="8642920" cy="5041900"/>
            <a:chOff x="272480" y="1447800"/>
            <a:chExt cx="9365480" cy="5068813"/>
          </a:xfrm>
        </p:grpSpPr>
        <p:sp>
          <p:nvSpPr>
            <p:cNvPr id="29" name="TextBox 28"/>
            <p:cNvSpPr txBox="1">
              <a:spLocks noChangeArrowheads="1"/>
            </p:cNvSpPr>
            <p:nvPr/>
          </p:nvSpPr>
          <p:spPr bwMode="auto">
            <a:xfrm>
              <a:off x="381001" y="1447800"/>
              <a:ext cx="9067800" cy="703137"/>
            </a:xfrm>
            <a:prstGeom prst="rect">
              <a:avLst/>
            </a:prstGeom>
            <a:gradFill rotWithShape="1"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  <a:lin ang="162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wrap="square" lIns="72000" tIns="72000" rIns="72000" bIns="72000">
              <a:prstTxWarp prst="textNoShape">
                <a:avLst/>
              </a:prstTxWarp>
              <a:spAutoFit/>
            </a:bodyPr>
            <a:lstStyle/>
            <a:p>
              <a:pPr marL="336550" indent="-285750" defTabSz="939800" eaLnBrk="0" fontAlgn="b" hangingPunct="0">
                <a:spcBef>
                  <a:spcPct val="30000"/>
                </a:spcBef>
                <a:buFont typeface="Wingdings" pitchFamily="2" charset="2"/>
                <a:buChar char="è"/>
                <a:defRPr/>
              </a:pP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읍면동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 </a:t>
              </a:r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피처의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중심점을 구하여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중심점으로부터 가장 가까운 지하철역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(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subway_station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)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맑은 고딕"/>
                </a:rPr>
                <a:t>의 거리를 구하여 중심점 레이어 속성에 담아보자</a:t>
              </a:r>
              <a:endPara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endParaRPr>
            </a:p>
          </p:txBody>
        </p: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874" y="2420888"/>
              <a:ext cx="5218338" cy="39660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6535" y="4221088"/>
              <a:ext cx="3781425" cy="229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272480" y="2372508"/>
              <a:ext cx="9328720" cy="190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①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admin_emd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레이어를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TOC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에 추가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②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[Vector]-[Geometry Tools]-</a:t>
              </a: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   [Polygon Centroids]</a:t>
              </a: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③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[Polygon Centroids]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대화상자에서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   &gt; Output point shapefile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지정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   &gt; ‘</a:t>
              </a:r>
              <a:r>
                <a:rPr lang="en-US" altLang="ko-KR" sz="1400" dirty="0" err="1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admin_emd_centpoint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’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로 지정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358775" indent="-307975" defTabSz="939800" eaLnBrk="0" fontAlgn="b" hangingPunct="0">
                <a:spcBef>
                  <a:spcPct val="30000"/>
                </a:spcBef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rPr>
                <a:t>    </a:t>
              </a:r>
              <a:endParaRPr lang="en-US" altLang="ko-KR" sz="1400" dirty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877122" y="4221088"/>
              <a:ext cx="3724077" cy="16561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000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68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94366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Vector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52591" y="1488469"/>
            <a:ext cx="8281530" cy="760959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ko-KR" altLang="en-US" sz="2000" b="1" spc="-9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읍면동</a:t>
            </a:r>
            <a:r>
              <a:rPr lang="ko-KR" altLang="en-US" sz="2000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ko-KR" altLang="en-US" sz="2000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피처의 </a:t>
            </a:r>
            <a:r>
              <a:rPr lang="ko-KR" altLang="en-US" sz="2000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중심점을 구하여</a:t>
            </a:r>
            <a:r>
              <a:rPr lang="en-US" altLang="ko-KR" sz="2000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, </a:t>
            </a:r>
            <a:r>
              <a:rPr lang="ko-KR" altLang="en-US" sz="2000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중심점으로부터 가장 가까운 지하철역</a:t>
            </a:r>
            <a:r>
              <a:rPr lang="en-US" altLang="ko-KR" sz="2000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(</a:t>
            </a:r>
            <a:r>
              <a:rPr lang="en-US" altLang="ko-KR" sz="2000" b="1" spc="-9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subway_station</a:t>
            </a:r>
            <a:r>
              <a:rPr lang="en-US" altLang="ko-KR" sz="2000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)</a:t>
            </a:r>
            <a:r>
              <a:rPr lang="ko-KR" altLang="en-US" sz="2000" b="1" spc="-9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의 거리를 구하여 중심점 레이어 속성에 담아보자</a:t>
            </a:r>
            <a:endParaRPr lang="en-US" altLang="ko-KR" sz="2000" b="1" spc="-9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3443" y="2573440"/>
            <a:ext cx="8519826" cy="49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④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admin_emd_centpoint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레이어를 확인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subway_station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레이어를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TOC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에 추가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075" y="2438330"/>
            <a:ext cx="5038194" cy="407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337665" y="3110814"/>
            <a:ext cx="1081804" cy="4658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40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812747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err="1">
                <a:solidFill>
                  <a:srgbClr val="404040"/>
                </a:solidFill>
                <a:cs typeface="맑은 고딕" pitchFamily="50" charset="-128"/>
              </a:rPr>
              <a:t>자주쓰는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Vector 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기능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06184" y="1254285"/>
            <a:ext cx="8706315" cy="699404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72000" tIns="72000" rIns="72000" bIns="72000" anchor="ctr" anchorCtr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읍면동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피처의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중심점을 구하여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중심점으로부터 가장 가까운 지하철역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subway_station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의 거리를 구하여 중심점 레이어 속성에 담아보자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481" y="2114361"/>
            <a:ext cx="849678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hangingPunct="0"/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Vector]-[Analysis Tools]-</a:t>
            </a:r>
          </a:p>
          <a:p>
            <a:pPr marL="358775" indent="-307975" defTabSz="939800" eaLnBrk="0" hangingPunct="0"/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   [Distance Matrix..]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실행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hangingPunct="0"/>
            <a:r>
              <a:rPr lang="ko-KR" altLang="en-US" sz="14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⑥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[Distance Matrix..]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대화상자 설정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hangingPunct="0"/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   &gt;Input unique ID field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설정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hangingPunct="0"/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   &gt;Target point layer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설정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hangingPunct="0"/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   &gt;Target unique ID field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설정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hangingPunct="0"/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   &gt;Use only the nearest target point 1</a:t>
            </a:r>
          </a:p>
          <a:p>
            <a:pPr marL="358775" indent="-307975" defTabSz="939800" eaLnBrk="0" hangingPunct="0"/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지정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hangingPunct="0"/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   &gt;[ok]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68" y="2114360"/>
            <a:ext cx="5133592" cy="441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35828" y="2273328"/>
            <a:ext cx="1508485" cy="148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08" y="2553812"/>
            <a:ext cx="2594193" cy="394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743966" y="3182725"/>
            <a:ext cx="2568532" cy="1114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6743966" y="4995874"/>
            <a:ext cx="2568532" cy="227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I. QGIS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프로세싱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cs typeface="맑은 고딕"/>
              </a:rPr>
              <a:t> 기능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9385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9525">
          <a:noFill/>
          <a:miter lim="800000"/>
          <a:headEnd/>
          <a:tailEnd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5100" indent="-114300" defTabSz="939800" eaLnBrk="0" fontAlgn="b" hangingPunct="0">
          <a:spcBef>
            <a:spcPct val="30000"/>
          </a:spcBef>
          <a:spcAft>
            <a:spcPct val="0"/>
          </a:spcAft>
          <a:buFont typeface="Arial" pitchFamily="34" charset="0"/>
          <a:buChar char="•"/>
          <a:defRPr sz="1400" dirty="0" smtClean="0">
            <a:solidFill>
              <a:srgbClr val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24374</TotalTime>
  <Words>3326</Words>
  <Application>Microsoft Office PowerPoint</Application>
  <PresentationFormat>A4 용지(210x297mm)</PresentationFormat>
  <Paragraphs>402</Paragraphs>
  <Slides>48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HY헤드라인M</vt:lpstr>
      <vt:lpstr>굴림</vt:lpstr>
      <vt:lpstr>나눔고딕 Bold</vt:lpstr>
      <vt:lpstr>맑은 고딕</vt:lpstr>
      <vt:lpstr>Arial</vt:lpstr>
      <vt:lpstr>Tw Cen MT</vt:lpstr>
      <vt:lpstr>Wingdings</vt:lpstr>
      <vt:lpstr>디자인 사용자 지정</vt:lpstr>
      <vt:lpstr>PowerPoint 프레젠테이션</vt:lpstr>
      <vt:lpstr>PowerPoint 프레젠테이션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I. QGIS 프로세싱 기능 실습</vt:lpstr>
      <vt:lpstr>PowerPoint 프레젠테이션</vt:lpstr>
      <vt:lpstr>II-1 TmsForKorea를 이용한 좌표계 판단</vt:lpstr>
      <vt:lpstr>II-2 TableManager를 이용한 자료구조 변경</vt:lpstr>
      <vt:lpstr>II-3 Heatmap을 이용한 밀도지도</vt:lpstr>
      <vt:lpstr>II-4 Profile을 이용한 지형분석</vt:lpstr>
      <vt:lpstr>II-4 Profile을 이용한 지형분석</vt:lpstr>
      <vt:lpstr>II-4 Profile을 이용한 지형분석</vt:lpstr>
      <vt:lpstr>II-5 EasyCustomLabeling을 이용한 진보된 라벨링</vt:lpstr>
      <vt:lpstr>II-5 EasyCustomLabeling을 이용한 진보된 라벨링</vt:lpstr>
      <vt:lpstr>II-5 EasyCustomLabeling을 이용한 진보된 라벨링</vt:lpstr>
      <vt:lpstr>II-5 EasyCustomLabeling을 이용한 진보된 라벨링</vt:lpstr>
      <vt:lpstr>II-6 Qgis2threejs 3차원 시각화</vt:lpstr>
      <vt:lpstr>II-6 Qgis2threejs 3차원 시각화</vt:lpstr>
      <vt:lpstr>II-6 Qgis2threejs 3차원 시각화</vt:lpstr>
      <vt:lpstr>II-7 Auto Trace를 이용한 자동 디지타이징</vt:lpstr>
      <vt:lpstr>II-7 Auto Trace를 이용한 자동 디지타이징</vt:lpstr>
      <vt:lpstr>II-7 Auto Trace를 이용한 자동 디지타이징</vt:lpstr>
      <vt:lpstr>II-7 Auto Trace를 이용한 자동 디지타이징</vt:lpstr>
      <vt:lpstr>II-8 Gearth View 플러그인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OSS_FOSS4G</dc:title>
  <dc:subject>공간정보거점대학 FOSS4G 교육</dc:subject>
  <dc:creator>Minpa Lee</dc:creator>
  <cp:lastModifiedBy>Windows 사용자</cp:lastModifiedBy>
  <cp:revision>1880</cp:revision>
  <cp:lastPrinted>2016-09-05T05:29:38Z</cp:lastPrinted>
  <dcterms:created xsi:type="dcterms:W3CDTF">2012-08-14T08:22:03Z</dcterms:created>
  <dcterms:modified xsi:type="dcterms:W3CDTF">2017-03-05T05:58:12Z</dcterms:modified>
  <cp:category>FOSS4G</cp:category>
</cp:coreProperties>
</file>